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73" r:id="rId4"/>
    <p:sldId id="274" r:id="rId5"/>
    <p:sldId id="275" r:id="rId6"/>
    <p:sldId id="287" r:id="rId7"/>
    <p:sldId id="291" r:id="rId8"/>
    <p:sldId id="292" r:id="rId9"/>
    <p:sldId id="289" r:id="rId10"/>
    <p:sldId id="297" r:id="rId11"/>
    <p:sldId id="290" r:id="rId12"/>
    <p:sldId id="276" r:id="rId13"/>
    <p:sldId id="278" r:id="rId14"/>
    <p:sldId id="288" r:id="rId15"/>
    <p:sldId id="293" r:id="rId16"/>
    <p:sldId id="281" r:id="rId17"/>
    <p:sldId id="294" r:id="rId18"/>
    <p:sldId id="295" r:id="rId19"/>
    <p:sldId id="298" r:id="rId20"/>
    <p:sldId id="265" r:id="rId21"/>
  </p:sldIdLst>
  <p:sldSz cx="9907588" cy="6858000"/>
  <p:notesSz cx="6796088" cy="9925050"/>
  <p:defaultTextStyle>
    <a:defPPr>
      <a:defRPr lang="en-GB"/>
    </a:defPPr>
    <a:lvl1pPr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1pPr>
    <a:lvl2pPr marL="742950" indent="-285750"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2pPr>
    <a:lvl3pPr marL="1143000" indent="-228600"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3pPr>
    <a:lvl4pPr marL="1600200" indent="-228600"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4pPr>
    <a:lvl5pPr marL="2057400" indent="-228600"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DBEFFD"/>
    <a:srgbClr val="00CC00"/>
    <a:srgbClr val="0D75BA"/>
    <a:srgbClr val="9933FF"/>
    <a:srgbClr val="33CC33"/>
    <a:srgbClr val="C1EFFF"/>
    <a:srgbClr val="E2E2E2"/>
    <a:srgbClr val="A3E7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25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Информирование</c:v>
                </c:pt>
                <c:pt idx="3">
                  <c:v>меры стимулирования добросовестности</c:v>
                </c:pt>
                <c:pt idx="4">
                  <c:v>обобщение правоприменительной практики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527</c:v>
                </c:pt>
                <c:pt idx="1">
                  <c:v>3496</c:v>
                </c:pt>
                <c:pt idx="2">
                  <c:v>6287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Информирование</c:v>
                </c:pt>
                <c:pt idx="3">
                  <c:v>меры стимулирования добросовестности</c:v>
                </c:pt>
                <c:pt idx="4">
                  <c:v>обобщение правоприменительной практики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1012</c:v>
                </c:pt>
                <c:pt idx="1">
                  <c:v>3066</c:v>
                </c:pt>
                <c:pt idx="2">
                  <c:v>8195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29088"/>
        <c:axId val="43143936"/>
      </c:barChart>
      <c:catAx>
        <c:axId val="4312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100"/>
            </a:pPr>
            <a:endParaRPr lang="ru-RU"/>
          </a:p>
        </c:txPr>
        <c:crossAx val="43143936"/>
        <c:crosses val="autoZero"/>
        <c:auto val="1"/>
        <c:lblAlgn val="ctr"/>
        <c:lblOffset val="100"/>
        <c:noMultiLvlLbl val="0"/>
      </c:catAx>
      <c:valAx>
        <c:axId val="43143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290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Lato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Lato"/>
              </a:rPr>
              <a:t>419</a:t>
            </a:r>
            <a:r>
              <a:rPr lang="en-US" baseline="0" dirty="0" smtClean="0">
                <a:latin typeface="Lato"/>
              </a:rPr>
              <a:t> </a:t>
            </a:r>
            <a:r>
              <a:rPr lang="ru-RU" baseline="0" dirty="0" smtClean="0">
                <a:latin typeface="Lato"/>
              </a:rPr>
              <a:t>предостережений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419 предостережений </c:v>
                </c:pt>
              </c:strCache>
            </c:strRef>
          </c:tx>
          <c:spPr>
            <a:solidFill>
              <a:srgbClr val="92D050"/>
            </a:solidFill>
          </c:spPr>
          <c:explosion val="25"/>
          <c:dPt>
            <c:idx val="0"/>
            <c:bubble3D val="0"/>
            <c:explosion val="13"/>
          </c:dPt>
          <c:dPt>
            <c:idx val="1"/>
            <c:bubble3D val="0"/>
            <c:explosion val="0"/>
            <c:spPr>
              <a:solidFill>
                <a:srgbClr val="00B0F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в сфере электроэнергетики </c:v>
                </c:pt>
                <c:pt idx="1">
                  <c:v>в сфере теплоснабжения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305</c:v>
                </c:pt>
                <c:pt idx="1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Консультирование</c:v>
                </c:pt>
                <c:pt idx="1">
                  <c:v>Обобщение правоприменительной практики</c:v>
                </c:pt>
                <c:pt idx="2">
                  <c:v>Профилактический визит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Консультирование</c:v>
                </c:pt>
                <c:pt idx="1">
                  <c:v>Обобщение правоприменительной практики</c:v>
                </c:pt>
                <c:pt idx="2">
                  <c:v>Профилактический визит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54752"/>
        <c:axId val="42956288"/>
      </c:barChart>
      <c:catAx>
        <c:axId val="42954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42956288"/>
        <c:crosses val="autoZero"/>
        <c:auto val="1"/>
        <c:lblAlgn val="ctr"/>
        <c:lblOffset val="100"/>
        <c:noMultiLvlLbl val="0"/>
      </c:catAx>
      <c:valAx>
        <c:axId val="42956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954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Lato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Информирование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18148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Lato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Информирование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62624"/>
        <c:axId val="43393792"/>
      </c:barChart>
      <c:catAx>
        <c:axId val="43162624"/>
        <c:scaling>
          <c:orientation val="minMax"/>
        </c:scaling>
        <c:delete val="0"/>
        <c:axPos val="b"/>
        <c:majorTickMark val="out"/>
        <c:minorTickMark val="none"/>
        <c:tickLblPos val="nextTo"/>
        <c:crossAx val="43393792"/>
        <c:crosses val="autoZero"/>
        <c:auto val="1"/>
        <c:lblAlgn val="ctr"/>
        <c:lblOffset val="100"/>
        <c:noMultiLvlLbl val="0"/>
      </c:catAx>
      <c:valAx>
        <c:axId val="43393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62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ГТС промышленности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.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ГТС энергетики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.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ГТС водохозяйственного назначения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.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33344"/>
        <c:axId val="41447424"/>
      </c:barChart>
      <c:catAx>
        <c:axId val="41433344"/>
        <c:scaling>
          <c:orientation val="minMax"/>
        </c:scaling>
        <c:delete val="1"/>
        <c:axPos val="b"/>
        <c:majorTickMark val="out"/>
        <c:minorTickMark val="none"/>
        <c:tickLblPos val="nextTo"/>
        <c:crossAx val="41447424"/>
        <c:crosses val="autoZero"/>
        <c:auto val="1"/>
        <c:lblAlgn val="ctr"/>
        <c:lblOffset val="100"/>
        <c:noMultiLvlLbl val="0"/>
      </c:catAx>
      <c:valAx>
        <c:axId val="41447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4333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Lato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880476249442346E-2"/>
          <c:w val="0.82737856396859411"/>
          <c:h val="0.86541224153838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Информирование</c:v>
                </c:pt>
                <c:pt idx="3">
                  <c:v>Меры стимулирования добросовестности</c:v>
                </c:pt>
                <c:pt idx="4">
                  <c:v>Обобщение правоприменительной практики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422</c:v>
                </c:pt>
                <c:pt idx="2">
                  <c:v>762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Информирование</c:v>
                </c:pt>
                <c:pt idx="3">
                  <c:v>Меры стимулирования добросовестности</c:v>
                </c:pt>
                <c:pt idx="4">
                  <c:v>Обобщение правоприменительной практики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77</c:v>
                </c:pt>
                <c:pt idx="1">
                  <c:v>479</c:v>
                </c:pt>
                <c:pt idx="2">
                  <c:v>956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23744"/>
        <c:axId val="88633728"/>
      </c:barChart>
      <c:catAx>
        <c:axId val="88623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ru-RU"/>
          </a:p>
        </c:txPr>
        <c:crossAx val="88633728"/>
        <c:crosses val="autoZero"/>
        <c:auto val="1"/>
        <c:lblAlgn val="ctr"/>
        <c:lblOffset val="100"/>
        <c:noMultiLvlLbl val="0"/>
      </c:catAx>
      <c:valAx>
        <c:axId val="88633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6237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Lato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Информирование </c:v>
                </c:pt>
                <c:pt idx="3">
                  <c:v>Обобщение правоприменительной практики</c:v>
                </c:pt>
                <c:pt idx="4">
                  <c:v>профилактический визит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331</c:v>
                </c:pt>
                <c:pt idx="2">
                  <c:v>3</c:v>
                </c:pt>
                <c:pt idx="3">
                  <c:v>2</c:v>
                </c:pt>
                <c:pt idx="4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Информирование </c:v>
                </c:pt>
                <c:pt idx="3">
                  <c:v>Обобщение правоприменительной практики</c:v>
                </c:pt>
                <c:pt idx="4">
                  <c:v>профилактический визит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</c:v>
                </c:pt>
                <c:pt idx="1">
                  <c:v>594</c:v>
                </c:pt>
                <c:pt idx="2">
                  <c:v>7</c:v>
                </c:pt>
                <c:pt idx="3">
                  <c:v>3</c:v>
                </c:pt>
                <c:pt idx="4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060480"/>
        <c:axId val="89062016"/>
      </c:barChart>
      <c:catAx>
        <c:axId val="8906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ru-RU"/>
          </a:p>
        </c:txPr>
        <c:crossAx val="89062016"/>
        <c:crosses val="autoZero"/>
        <c:auto val="1"/>
        <c:lblAlgn val="ctr"/>
        <c:lblOffset val="100"/>
        <c:noMultiLvlLbl val="0"/>
      </c:catAx>
      <c:valAx>
        <c:axId val="89062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60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Lato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09613" y="754063"/>
            <a:ext cx="5372100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401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949038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6862" cy="3722687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7188" cy="4465638"/>
          </a:xfrm>
          <a:ln w="0"/>
        </p:spPr>
        <p:txBody>
          <a:bodyPr lIns="91635" tIns="45997" rIns="91635" bIns="45997">
            <a:noAutofit/>
          </a:bodyPr>
          <a:lstStyle/>
          <a:p>
            <a:pPr marL="215611" indent="-215611">
              <a:defRPr/>
            </a:pPr>
            <a:endParaRPr lang="ru-RU" sz="1800" spc="-1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  <a:ln w="0"/>
        </p:spPr>
        <p:txBody>
          <a:bodyPr lIns="91635" tIns="45997" rIns="91635" bIns="45997"/>
          <a:lstStyle>
            <a:lvl1pPr indent="0" defTabSz="891193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9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6862" cy="3722687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7188" cy="4465638"/>
          </a:xfrm>
          <a:ln w="0"/>
        </p:spPr>
        <p:txBody>
          <a:bodyPr lIns="91635" tIns="45997" rIns="91635" bIns="45997">
            <a:noAutofit/>
          </a:bodyPr>
          <a:lstStyle/>
          <a:p>
            <a:pPr marL="215611" indent="-215611">
              <a:defRPr/>
            </a:pPr>
            <a:endParaRPr lang="ru-RU" sz="1800" spc="-1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  <a:ln w="0"/>
        </p:spPr>
        <p:txBody>
          <a:bodyPr lIns="91635" tIns="45997" rIns="91635" bIns="45997"/>
          <a:lstStyle>
            <a:lvl1pPr indent="0" defTabSz="891193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14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6862" cy="3722687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7188" cy="4465638"/>
          </a:xfrm>
          <a:ln w="0"/>
        </p:spPr>
        <p:txBody>
          <a:bodyPr lIns="91635" tIns="45997" rIns="91635" bIns="45997">
            <a:noAutofit/>
          </a:bodyPr>
          <a:lstStyle/>
          <a:p>
            <a:pPr marL="215611" indent="-215611">
              <a:defRPr/>
            </a:pPr>
            <a:endParaRPr lang="ru-RU" sz="1800" spc="-1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  <a:ln w="0"/>
        </p:spPr>
        <p:txBody>
          <a:bodyPr lIns="91635" tIns="45997" rIns="91635" bIns="45997"/>
          <a:lstStyle>
            <a:lvl1pPr indent="0" defTabSz="891193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15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6862" cy="3722687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7188" cy="4465638"/>
          </a:xfrm>
          <a:ln w="0"/>
        </p:spPr>
        <p:txBody>
          <a:bodyPr lIns="91635" tIns="45997" rIns="91635" bIns="45997">
            <a:noAutofit/>
          </a:bodyPr>
          <a:lstStyle/>
          <a:p>
            <a:pPr marL="215611" indent="-215611">
              <a:defRPr/>
            </a:pPr>
            <a:endParaRPr lang="ru-RU" sz="1800" spc="-1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  <a:ln w="0"/>
        </p:spPr>
        <p:txBody>
          <a:bodyPr lIns="91635" tIns="45997" rIns="91635" bIns="45997"/>
          <a:lstStyle>
            <a:lvl1pPr indent="0" defTabSz="891193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17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6862" cy="3722687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7188" cy="4465638"/>
          </a:xfrm>
          <a:ln w="0"/>
        </p:spPr>
        <p:txBody>
          <a:bodyPr lIns="91635" tIns="45997" rIns="91635" bIns="45997">
            <a:noAutofit/>
          </a:bodyPr>
          <a:lstStyle/>
          <a:p>
            <a:pPr marL="215611" indent="-215611">
              <a:defRPr/>
            </a:pPr>
            <a:endParaRPr lang="ru-RU" sz="1800" spc="-1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  <a:ln w="0"/>
        </p:spPr>
        <p:txBody>
          <a:bodyPr lIns="91635" tIns="45997" rIns="91635" bIns="45997"/>
          <a:lstStyle>
            <a:lvl1pPr indent="0" defTabSz="891193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18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6862" cy="3722687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79450" y="4714875"/>
            <a:ext cx="5437188" cy="4465638"/>
          </a:xfrm>
          <a:ln w="0"/>
        </p:spPr>
        <p:txBody>
          <a:bodyPr lIns="91635" tIns="45997" rIns="91635" bIns="45997">
            <a:noAutofit/>
          </a:bodyPr>
          <a:lstStyle/>
          <a:p>
            <a:pPr marL="215611" indent="-215611">
              <a:defRPr/>
            </a:pPr>
            <a:endParaRPr lang="ru-RU" sz="1800" spc="-1" dirty="0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  <a:ln w="0"/>
        </p:spPr>
        <p:txBody>
          <a:bodyPr lIns="91635" tIns="45997" rIns="91635" bIns="45997"/>
          <a:lstStyle>
            <a:lvl1pPr indent="0" defTabSz="891193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19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6AC2-D29F-41B7-BC7F-7CD6F8233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18AE-4AC3-4991-A0E4-6C192DFE0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3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3E1C2-62DA-4911-AB7C-73D8129CA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4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720A-D7B3-4F9D-83C0-0A7F2A7ED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53C7-914A-4230-B4F6-6DD107BB3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2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CB00-C83B-4890-B68A-777FAB517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0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BA630-4B2F-4DE6-AE3B-073431069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1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B8437-D320-4150-A168-E6854A194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8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1385-EFA4-4229-91C2-939172182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5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E10C-C25E-4D02-BCD0-20D87FD00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9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FABB-1F73-4800-9B85-76BF4340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5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2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0" tIns="44640" rIns="89280" bIns="446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22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0" tIns="44640" rIns="89280" bIns="44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95300" y="6356350"/>
            <a:ext cx="2308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0" tIns="44640" rIns="89280" bIns="4464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200">
                <a:solidFill>
                  <a:srgbClr val="898989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356350"/>
            <a:ext cx="2308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0" tIns="44640" rIns="89280" bIns="4464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200">
                <a:solidFill>
                  <a:srgbClr val="898989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fld id="{CB32DBEC-17D2-4301-A285-2E712E25F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2pPr>
      <a:lvl3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3pPr>
      <a:lvl4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4pPr>
      <a:lvl5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5pPr>
      <a:lvl6pPr marL="25146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6pPr>
      <a:lvl7pPr marL="29718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7pPr>
      <a:lvl8pPr marL="34290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8pPr>
      <a:lvl9pPr marL="38862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9pPr>
    </p:titleStyle>
    <p:bodyStyle>
      <a:lvl1pPr marL="342900" indent="-342900" algn="l" defTabSz="449263" rtl="0" eaLnBrk="0" fontAlgn="base" hangingPunct="0">
        <a:spcBef>
          <a:spcPts val="8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07963" y="4052888"/>
            <a:ext cx="94900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>
            <a:lvl1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400" b="1" dirty="0">
                <a:solidFill>
                  <a:srgbClr val="FFFFFF"/>
                </a:solidFill>
                <a:latin typeface="Lato" charset="0"/>
              </a:rPr>
              <a:t>Обзор правоприменительной практики Северо-Западного управления </a:t>
            </a:r>
            <a:r>
              <a:rPr lang="ru-RU" sz="2400" b="1" dirty="0" err="1">
                <a:solidFill>
                  <a:srgbClr val="FFFFFF"/>
                </a:solidFill>
                <a:latin typeface="Lato" charset="0"/>
              </a:rPr>
              <a:t>Ростехнадзора</a:t>
            </a:r>
            <a:r>
              <a:rPr lang="ru-RU" sz="2400" b="1" dirty="0">
                <a:solidFill>
                  <a:srgbClr val="FFFFFF"/>
                </a:solidFill>
                <a:latin typeface="Lato" charset="0"/>
              </a:rPr>
              <a:t> за 2024 год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800100"/>
            <a:ext cx="3119438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8088" y="5661025"/>
            <a:ext cx="49530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2800">
              <a:buFont typeface="Times New Roman" pitchFamily="16" charset="0"/>
              <a:buNone/>
              <a:defRPr/>
            </a:pPr>
            <a:r>
              <a:rPr lang="ru-RU" sz="1200" b="1" i="1" spc="-1" dirty="0">
                <a:solidFill>
                  <a:schemeClr val="lt1"/>
                </a:solidFill>
                <a:latin typeface="Lato"/>
                <a:cs typeface="Arial" charset="0"/>
              </a:rPr>
              <a:t>ДОКЛАДЧИК: МОСКВИНА МАРИНА ВЛАДИМИРОВНА</a:t>
            </a:r>
            <a:endParaRPr lang="ru-RU" sz="1200" spc="-1" dirty="0">
              <a:solidFill>
                <a:srgbClr val="000000"/>
              </a:solidFill>
              <a:latin typeface="Open Sans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defTabSz="890588"/>
            <a:r>
              <a:rPr lang="ru-RU" sz="1600" b="1" dirty="0">
                <a:solidFill>
                  <a:srgbClr val="FFFFFF"/>
                </a:solidFill>
                <a:latin typeface="Lato" charset="0"/>
              </a:rPr>
              <a:t>В 2024 году Северо-Западным управлением </a:t>
            </a:r>
            <a:r>
              <a:rPr lang="ru-RU" sz="1600" b="1" dirty="0" err="1">
                <a:solidFill>
                  <a:srgbClr val="FFFFFF"/>
                </a:solidFill>
                <a:latin typeface="Lato" charset="0"/>
              </a:rPr>
              <a:t>Ростехнадзора</a:t>
            </a:r>
            <a:r>
              <a:rPr lang="ru-RU" sz="1600" b="1" dirty="0">
                <a:solidFill>
                  <a:srgbClr val="FFFFFF"/>
                </a:solidFill>
                <a:latin typeface="Lato" charset="0"/>
              </a:rPr>
              <a:t> на постоянной основе реализовывались следующие профилактические мероприятия в </a:t>
            </a:r>
            <a:r>
              <a:rPr lang="ru-RU" sz="1600" b="1" spc="-1" dirty="0">
                <a:solidFill>
                  <a:schemeClr val="lt1"/>
                </a:solidFill>
                <a:latin typeface="Lato"/>
                <a:ea typeface="Lato"/>
              </a:rPr>
              <a:t>рамках федерального государственного энергетического надзора:</a:t>
            </a:r>
            <a:endParaRPr lang="ru-RU" sz="1600" dirty="0" smtClean="0"/>
          </a:p>
        </p:txBody>
      </p:sp>
      <p:pic>
        <p:nvPicPr>
          <p:cNvPr id="1229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08C29B20-CC75-44D7-8876-701AE8FACC86}" type="slidenum">
              <a:rPr/>
              <a:pPr>
                <a:defRPr/>
              </a:pPr>
              <a:t>10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32721448"/>
              </p:ext>
            </p:extLst>
          </p:nvPr>
        </p:nvGraphicFramePr>
        <p:xfrm>
          <a:off x="3153594" y="1988840"/>
          <a:ext cx="6605059" cy="440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31466874"/>
              </p:ext>
            </p:extLst>
          </p:nvPr>
        </p:nvGraphicFramePr>
        <p:xfrm>
          <a:off x="201266" y="2132856"/>
          <a:ext cx="32403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8708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defTabSz="890588"/>
            <a:r>
              <a:rPr lang="ru-RU" sz="1900" b="1" dirty="0">
                <a:solidFill>
                  <a:srgbClr val="FFFFFF"/>
                </a:solidFill>
                <a:latin typeface="Lato" charset="0"/>
              </a:rPr>
              <a:t>Общее количество поднадзорных Северо-Западному управлению </a:t>
            </a:r>
            <a:r>
              <a:rPr lang="ru-RU" sz="1900" b="1" dirty="0" err="1">
                <a:solidFill>
                  <a:srgbClr val="FFFFFF"/>
                </a:solidFill>
                <a:latin typeface="Lato" charset="0"/>
              </a:rPr>
              <a:t>Ростехнадзора</a:t>
            </a:r>
            <a:r>
              <a:rPr lang="ru-RU" sz="1900" b="1" dirty="0">
                <a:solidFill>
                  <a:srgbClr val="FFFFFF"/>
                </a:solidFill>
                <a:latin typeface="Lato" charset="0"/>
              </a:rPr>
              <a:t> ГТС (комплексов ГТС) составляет  </a:t>
            </a:r>
            <a:r>
              <a:rPr lang="ru-RU" sz="1900" b="1" dirty="0" smtClean="0">
                <a:solidFill>
                  <a:srgbClr val="FFFFFF"/>
                </a:solidFill>
                <a:latin typeface="Lato" charset="0"/>
              </a:rPr>
              <a:t>702, </a:t>
            </a:r>
            <a:r>
              <a:rPr lang="ru-RU" sz="1900" b="1" dirty="0">
                <a:solidFill>
                  <a:srgbClr val="FFFFFF"/>
                </a:solidFill>
                <a:latin typeface="Lato" charset="0"/>
              </a:rPr>
              <a:t>из них:</a:t>
            </a:r>
            <a:endParaRPr lang="ru-RU" sz="1900" dirty="0" smtClean="0"/>
          </a:p>
        </p:txBody>
      </p:sp>
      <p:pic>
        <p:nvPicPr>
          <p:cNvPr id="1229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08C29B20-CC75-44D7-8876-701AE8FACC86}" type="slidenum">
              <a:rPr/>
              <a:pPr>
                <a:defRPr/>
              </a:pPr>
              <a:t>11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6614726"/>
              </p:ext>
            </p:extLst>
          </p:nvPr>
        </p:nvGraphicFramePr>
        <p:xfrm>
          <a:off x="1497410" y="1772816"/>
          <a:ext cx="6605059" cy="440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2266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76250"/>
            <a:ext cx="7381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417513" y="676275"/>
            <a:ext cx="7704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FF"/>
                </a:solidFill>
                <a:latin typeface="Lato" charset="0"/>
              </a:rPr>
              <a:t>ГИДРОТЕХНИЧЕСКИЕ СООРУЖЕНИЯ ПО КЛАССАМ</a:t>
            </a:r>
            <a:endParaRPr lang="ru-RU" sz="1400"/>
          </a:p>
        </p:txBody>
      </p:sp>
      <p:cxnSp>
        <p:nvCxnSpPr>
          <p:cNvPr id="13317" name="Прямая соединительная линия 63"/>
          <p:cNvCxnSpPr>
            <a:cxnSpLocks noChangeShapeType="1"/>
          </p:cNvCxnSpPr>
          <p:nvPr/>
        </p:nvCxnSpPr>
        <p:spPr bwMode="auto">
          <a:xfrm rot="10800000" flipH="1" flipV="1">
            <a:off x="2144713" y="2636838"/>
            <a:ext cx="3717925" cy="3109912"/>
          </a:xfrm>
          <a:prstGeom prst="bentConnector3">
            <a:avLst>
              <a:gd name="adj1" fmla="val -38894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4532313"/>
            <a:ext cx="11223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319" name="Прямая соединительная линия 63"/>
          <p:cNvCxnSpPr>
            <a:cxnSpLocks noChangeShapeType="1"/>
          </p:cNvCxnSpPr>
          <p:nvPr/>
        </p:nvCxnSpPr>
        <p:spPr bwMode="auto">
          <a:xfrm rot="5400000" flipH="1" flipV="1">
            <a:off x="5544344" y="4971257"/>
            <a:ext cx="1093787" cy="457200"/>
          </a:xfrm>
          <a:prstGeom prst="bentConnector3">
            <a:avLst>
              <a:gd name="adj1" fmla="val 83079"/>
            </a:avLst>
          </a:prstGeom>
          <a:noFill/>
          <a:ln w="9525">
            <a:solidFill>
              <a:srgbClr val="BFBFBF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59"/>
          <p:cNvSpPr/>
          <p:nvPr/>
        </p:nvSpPr>
        <p:spPr>
          <a:xfrm>
            <a:off x="5905500" y="4510088"/>
            <a:ext cx="365996" cy="2902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280" tIns="44640" rIns="89280" bIns="44640">
            <a:spAutoFit/>
          </a:bodyPr>
          <a:lstStyle/>
          <a:p>
            <a:pPr defTabSz="892080">
              <a:defRPr/>
            </a:pPr>
            <a:r>
              <a:rPr lang="ru-RU" sz="1300" b="1" spc="-1" dirty="0">
                <a:solidFill>
                  <a:schemeClr val="tx1"/>
                </a:solidFill>
                <a:latin typeface="a_PlakatTitul"/>
              </a:rPr>
              <a:t>22</a:t>
            </a:r>
            <a:endParaRPr lang="ru-RU" sz="1300" b="1" spc="-1" dirty="0">
              <a:solidFill>
                <a:schemeClr val="tx1"/>
              </a:solidFill>
              <a:latin typeface="Open Sans"/>
            </a:endParaRPr>
          </a:p>
        </p:txBody>
      </p:sp>
      <p:cxnSp>
        <p:nvCxnSpPr>
          <p:cNvPr id="13321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3622675" y="3562350"/>
            <a:ext cx="2720975" cy="12906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54"/>
          <p:cNvSpPr/>
          <p:nvPr/>
        </p:nvSpPr>
        <p:spPr>
          <a:xfrm>
            <a:off x="6527800" y="3417888"/>
            <a:ext cx="298450" cy="273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280" tIns="44640" rIns="89280" bIns="44640">
            <a:spAutoFit/>
          </a:bodyPr>
          <a:lstStyle/>
          <a:p>
            <a:pPr algn="ctr" defTabSz="892080">
              <a:defRPr/>
            </a:pPr>
            <a:r>
              <a:rPr lang="en-US" sz="1200" spc="-1" dirty="0">
                <a:solidFill>
                  <a:srgbClr val="000000"/>
                </a:solidFill>
                <a:latin typeface="Lato Light"/>
                <a:ea typeface="Lato Light"/>
              </a:rPr>
              <a:t>IV</a:t>
            </a:r>
            <a:endParaRPr lang="ru-RU" sz="12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" name="TextBox 58"/>
          <p:cNvSpPr/>
          <p:nvPr/>
        </p:nvSpPr>
        <p:spPr>
          <a:xfrm>
            <a:off x="5505450" y="3275013"/>
            <a:ext cx="458842" cy="2902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280" tIns="44640" rIns="89280" bIns="44640">
            <a:spAutoFit/>
          </a:bodyPr>
          <a:lstStyle/>
          <a:p>
            <a:pPr defTabSz="892080">
              <a:defRPr/>
            </a:pPr>
            <a:r>
              <a:rPr lang="ru-RU" sz="1300" b="1" spc="-1" dirty="0">
                <a:solidFill>
                  <a:schemeClr val="tx1"/>
                </a:solidFill>
                <a:latin typeface="a_PlakatTitul"/>
              </a:rPr>
              <a:t>436</a:t>
            </a:r>
            <a:endParaRPr lang="ru-RU" sz="1300" b="1" spc="-1" dirty="0">
              <a:solidFill>
                <a:schemeClr val="tx1"/>
              </a:solidFill>
              <a:latin typeface="Open Sans"/>
            </a:endParaRPr>
          </a:p>
        </p:txBody>
      </p:sp>
      <p:cxnSp>
        <p:nvCxnSpPr>
          <p:cNvPr id="13324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3987800" y="2779713"/>
            <a:ext cx="2339975" cy="5302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57"/>
          <p:cNvSpPr/>
          <p:nvPr/>
        </p:nvSpPr>
        <p:spPr>
          <a:xfrm>
            <a:off x="5535613" y="2492375"/>
            <a:ext cx="458842" cy="2902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280" tIns="44640" rIns="89280" bIns="44640">
            <a:spAutoFit/>
          </a:bodyPr>
          <a:lstStyle/>
          <a:p>
            <a:pPr defTabSz="892080">
              <a:defRPr/>
            </a:pPr>
            <a:r>
              <a:rPr lang="ru-RU" sz="1300" b="1" spc="-1" dirty="0">
                <a:solidFill>
                  <a:schemeClr val="tx1"/>
                </a:solidFill>
                <a:latin typeface="a_PlakatTitul"/>
              </a:rPr>
              <a:t>209</a:t>
            </a:r>
            <a:endParaRPr lang="ru-RU" sz="13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24" name="TextBox 54"/>
          <p:cNvSpPr/>
          <p:nvPr/>
        </p:nvSpPr>
        <p:spPr>
          <a:xfrm>
            <a:off x="6453188" y="2663825"/>
            <a:ext cx="346075" cy="274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>
            <a:spAutoFit/>
          </a:bodyPr>
          <a:lstStyle/>
          <a:p>
            <a:pPr algn="ctr" defTabSz="892080">
              <a:defRPr/>
            </a:pPr>
            <a:r>
              <a:rPr lang="en-US" sz="1200" spc="-1" dirty="0">
                <a:solidFill>
                  <a:srgbClr val="000000"/>
                </a:solidFill>
                <a:latin typeface="Lato Light"/>
                <a:ea typeface="Lato Light"/>
              </a:rPr>
              <a:t>III</a:t>
            </a:r>
            <a:endParaRPr lang="ru-RU" sz="1200" spc="-1" dirty="0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13327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2665413" y="2247900"/>
            <a:ext cx="3678237" cy="203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57"/>
          <p:cNvSpPr/>
          <p:nvPr/>
        </p:nvSpPr>
        <p:spPr>
          <a:xfrm>
            <a:off x="5416550" y="1916113"/>
            <a:ext cx="365996" cy="2902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280" tIns="44640" rIns="89280" bIns="44640">
            <a:spAutoFit/>
          </a:bodyPr>
          <a:lstStyle/>
          <a:p>
            <a:pPr defTabSz="892080">
              <a:defRPr/>
            </a:pPr>
            <a:r>
              <a:rPr lang="ru-RU" sz="1300" b="1" spc="-1" dirty="0" smtClean="0">
                <a:solidFill>
                  <a:schemeClr val="tx1"/>
                </a:solidFill>
                <a:latin typeface="Open Sans"/>
              </a:rPr>
              <a:t>27</a:t>
            </a:r>
            <a:endParaRPr lang="ru-RU" sz="13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27" name="TextBox 54"/>
          <p:cNvSpPr/>
          <p:nvPr/>
        </p:nvSpPr>
        <p:spPr>
          <a:xfrm>
            <a:off x="6437313" y="2111375"/>
            <a:ext cx="346075" cy="274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>
            <a:spAutoFit/>
          </a:bodyPr>
          <a:lstStyle/>
          <a:p>
            <a:pPr algn="ctr" defTabSz="892080">
              <a:defRPr/>
            </a:pPr>
            <a:r>
              <a:rPr lang="en-US" sz="1200" spc="-1" dirty="0">
                <a:solidFill>
                  <a:srgbClr val="000000"/>
                </a:solidFill>
                <a:latin typeface="Lato Light"/>
                <a:ea typeface="Lato Light"/>
              </a:rPr>
              <a:t>II</a:t>
            </a:r>
            <a:endParaRPr lang="ru-RU" sz="1200" spc="-1" dirty="0">
              <a:solidFill>
                <a:srgbClr val="000000"/>
              </a:solidFill>
              <a:latin typeface="Lato Light"/>
              <a:ea typeface="Lato Light"/>
            </a:endParaRPr>
          </a:p>
        </p:txBody>
      </p:sp>
      <p:cxnSp>
        <p:nvCxnSpPr>
          <p:cNvPr id="13330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2362200" y="1851025"/>
            <a:ext cx="3981450" cy="641350"/>
          </a:xfrm>
          <a:prstGeom prst="bentConnector3">
            <a:avLst>
              <a:gd name="adj1" fmla="val -231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54"/>
          <p:cNvSpPr/>
          <p:nvPr/>
        </p:nvSpPr>
        <p:spPr>
          <a:xfrm>
            <a:off x="6478588" y="1714500"/>
            <a:ext cx="347662" cy="274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>
            <a:spAutoFit/>
          </a:bodyPr>
          <a:lstStyle/>
          <a:p>
            <a:pPr algn="ctr" defTabSz="892080">
              <a:defRPr/>
            </a:pPr>
            <a:r>
              <a:rPr lang="en-US" sz="1200" spc="-1" dirty="0">
                <a:solidFill>
                  <a:srgbClr val="000000"/>
                </a:solidFill>
                <a:latin typeface="Lato Light"/>
                <a:ea typeface="Lato Light"/>
              </a:rPr>
              <a:t>I</a:t>
            </a:r>
            <a:endParaRPr lang="ru-RU" sz="1200" spc="-1" dirty="0">
              <a:solidFill>
                <a:srgbClr val="000000"/>
              </a:solidFill>
              <a:latin typeface="Lato Light"/>
              <a:ea typeface="Lato Light"/>
            </a:endParaRPr>
          </a:p>
        </p:txBody>
      </p:sp>
      <p:pic>
        <p:nvPicPr>
          <p:cNvPr id="13332" name="Рисунок 235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t="5836" r="22269"/>
          <a:stretch>
            <a:fillRect/>
          </a:stretch>
        </p:blipFill>
        <p:spPr bwMode="auto">
          <a:xfrm>
            <a:off x="1362075" y="2527300"/>
            <a:ext cx="2671763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5961063"/>
            <a:ext cx="14033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Прямоугольник 23560"/>
          <p:cNvSpPr>
            <a:spLocks noChangeArrowheads="1"/>
          </p:cNvSpPr>
          <p:nvPr/>
        </p:nvSpPr>
        <p:spPr bwMode="auto">
          <a:xfrm>
            <a:off x="8016875" y="5965825"/>
            <a:ext cx="1347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890588"/>
            <a:r>
              <a:rPr lang="ru-RU" sz="1200" b="1" dirty="0">
                <a:solidFill>
                  <a:srgbClr val="FFFFFF"/>
                </a:solidFill>
                <a:latin typeface="Lato" charset="0"/>
              </a:rPr>
              <a:t>Всего ГТС:  702</a:t>
            </a:r>
            <a:endParaRPr lang="ru-RU" sz="12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" name="TextBox 57"/>
          <p:cNvSpPr/>
          <p:nvPr/>
        </p:nvSpPr>
        <p:spPr>
          <a:xfrm>
            <a:off x="5457850" y="1560818"/>
            <a:ext cx="273150" cy="2902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280" tIns="44640" rIns="89280" bIns="44640">
            <a:spAutoFit/>
          </a:bodyPr>
          <a:lstStyle/>
          <a:p>
            <a:pPr defTabSz="892080">
              <a:defRPr/>
            </a:pPr>
            <a:r>
              <a:rPr lang="ru-RU" sz="1300" b="1" spc="-1" dirty="0">
                <a:solidFill>
                  <a:schemeClr val="tx1"/>
                </a:solidFill>
                <a:latin typeface="Open Sans"/>
              </a:rPr>
              <a:t>8</a:t>
            </a:r>
            <a:endParaRPr lang="ru-RU" sz="1300" b="1" spc="-1" dirty="0">
              <a:solidFill>
                <a:schemeClr val="tx1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885113" cy="960438"/>
          </a:xfrm>
          <a:ln w="0"/>
        </p:spPr>
        <p:txBody>
          <a:bodyPr spcCol="0">
            <a:noAutofit/>
          </a:bodyPr>
          <a:lstStyle/>
          <a:p>
            <a:pPr defTabSz="892080">
              <a:defRPr/>
            </a:pPr>
            <a:r>
              <a:rPr lang="ru-RU" sz="2000" b="1" spc="-1" dirty="0">
                <a:solidFill>
                  <a:schemeClr val="lt1"/>
                </a:solidFill>
                <a:latin typeface="Lato"/>
              </a:rPr>
              <a:t>НАДЗОР ЗА ГТС</a:t>
            </a:r>
            <a:endParaRPr lang="ru-RU" sz="2000" spc="-1" dirty="0">
              <a:solidFill>
                <a:schemeClr val="dk1"/>
              </a:solidFill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5" name="TextBox 93"/>
          <p:cNvSpPr/>
          <p:nvPr/>
        </p:nvSpPr>
        <p:spPr>
          <a:xfrm>
            <a:off x="569913" y="1851025"/>
            <a:ext cx="1517650" cy="276225"/>
          </a:xfrm>
          <a:prstGeom prst="rect">
            <a:avLst/>
          </a:prstGeom>
          <a:solidFill>
            <a:srgbClr val="3498D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ru-RU" sz="1200" spc="-1">
                <a:solidFill>
                  <a:srgbClr val="FFFFFF"/>
                </a:solidFill>
                <a:latin typeface="Lato"/>
                <a:ea typeface="Lato"/>
              </a:rPr>
              <a:t>12 мес  2023 года</a:t>
            </a:r>
            <a:endParaRPr lang="ru-RU" sz="1200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26" name="TextBox 95"/>
          <p:cNvSpPr/>
          <p:nvPr/>
        </p:nvSpPr>
        <p:spPr>
          <a:xfrm>
            <a:off x="569913" y="2176463"/>
            <a:ext cx="1517650" cy="276225"/>
          </a:xfrm>
          <a:prstGeom prst="rect">
            <a:avLst/>
          </a:prstGeom>
          <a:solidFill>
            <a:srgbClr val="D61C3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ru-RU" sz="1200" spc="-1">
                <a:solidFill>
                  <a:srgbClr val="FFFFFF"/>
                </a:solidFill>
                <a:latin typeface="Lato"/>
                <a:ea typeface="Lato"/>
              </a:rPr>
              <a:t>12 мес  2024 года</a:t>
            </a:r>
            <a:endParaRPr lang="ru-RU" sz="1200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4343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5241924"/>
            <a:ext cx="395287" cy="34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895850"/>
            <a:ext cx="396875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" name="TextBox 41"/>
          <p:cNvSpPr/>
          <p:nvPr/>
        </p:nvSpPr>
        <p:spPr>
          <a:xfrm>
            <a:off x="510772" y="5665788"/>
            <a:ext cx="127398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Количество 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проверок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4346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013200"/>
            <a:ext cx="3968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3467100"/>
            <a:ext cx="39528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" name="TextBox 44"/>
          <p:cNvSpPr/>
          <p:nvPr/>
        </p:nvSpPr>
        <p:spPr>
          <a:xfrm>
            <a:off x="2439585" y="5675313"/>
            <a:ext cx="127398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Количество 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нарушений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4349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4289425"/>
            <a:ext cx="393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778375"/>
            <a:ext cx="39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5" name="TextBox 48"/>
          <p:cNvSpPr/>
          <p:nvPr/>
        </p:nvSpPr>
        <p:spPr>
          <a:xfrm>
            <a:off x="4345379" y="5648325"/>
            <a:ext cx="12739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Количество 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штрафов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36" name="TextBox 51"/>
          <p:cNvSpPr/>
          <p:nvPr/>
        </p:nvSpPr>
        <p:spPr>
          <a:xfrm>
            <a:off x="5837612" y="5651500"/>
            <a:ext cx="194076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Сумма наложенных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штрафов  т. руб.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37" name="TextBox 61"/>
          <p:cNvSpPr/>
          <p:nvPr/>
        </p:nvSpPr>
        <p:spPr>
          <a:xfrm>
            <a:off x="849338" y="4581128"/>
            <a:ext cx="538163" cy="306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spc="-1" dirty="0">
                <a:solidFill>
                  <a:srgbClr val="0068AB"/>
                </a:solidFill>
                <a:latin typeface="a_PlakatTitul"/>
              </a:rPr>
              <a:t>  </a:t>
            </a:r>
            <a:r>
              <a:rPr lang="ru-RU" sz="1400" b="1" spc="-1" dirty="0" smtClean="0">
                <a:solidFill>
                  <a:schemeClr val="tx1"/>
                </a:solidFill>
                <a:latin typeface="a_PlakatTitul"/>
              </a:rPr>
              <a:t>13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38" name="TextBox 74"/>
          <p:cNvSpPr/>
          <p:nvPr/>
        </p:nvSpPr>
        <p:spPr>
          <a:xfrm>
            <a:off x="3343275" y="3744913"/>
            <a:ext cx="47942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249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39" name="TextBox 90"/>
          <p:cNvSpPr/>
          <p:nvPr/>
        </p:nvSpPr>
        <p:spPr>
          <a:xfrm>
            <a:off x="5211763" y="3919538"/>
            <a:ext cx="522287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22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pic>
        <p:nvPicPr>
          <p:cNvPr id="14356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4473575"/>
            <a:ext cx="3937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565525"/>
            <a:ext cx="3952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2" name="Прямоугольник 115"/>
          <p:cNvSpPr/>
          <p:nvPr/>
        </p:nvSpPr>
        <p:spPr>
          <a:xfrm>
            <a:off x="1504426" y="4922877"/>
            <a:ext cx="28101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 smtClean="0">
                <a:solidFill>
                  <a:schemeClr val="tx1"/>
                </a:solidFill>
                <a:latin typeface="a_PlakatTitul"/>
              </a:rPr>
              <a:t>8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43" name="TextBox 69"/>
          <p:cNvSpPr/>
          <p:nvPr/>
        </p:nvSpPr>
        <p:spPr>
          <a:xfrm>
            <a:off x="5030788" y="4052888"/>
            <a:ext cx="184150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b="1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144" name="TextBox 61"/>
          <p:cNvSpPr/>
          <p:nvPr/>
        </p:nvSpPr>
        <p:spPr>
          <a:xfrm>
            <a:off x="6289675" y="2147888"/>
            <a:ext cx="18097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b="1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145" name="Прямоугольник 3"/>
          <p:cNvSpPr/>
          <p:nvPr/>
        </p:nvSpPr>
        <p:spPr>
          <a:xfrm>
            <a:off x="6635750" y="4143375"/>
            <a:ext cx="457200" cy="2984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350" b="1" spc="-1" dirty="0">
                <a:solidFill>
                  <a:schemeClr val="tx1"/>
                </a:solidFill>
                <a:latin typeface="a_PlakatTitul"/>
              </a:rPr>
              <a:t>311</a:t>
            </a:r>
            <a:endParaRPr lang="ru-RU" sz="135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46" name="Прямоугольник 4"/>
          <p:cNvSpPr/>
          <p:nvPr/>
        </p:nvSpPr>
        <p:spPr>
          <a:xfrm>
            <a:off x="7115175" y="3265488"/>
            <a:ext cx="469900" cy="2984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350" b="1" spc="-1" dirty="0">
                <a:solidFill>
                  <a:schemeClr val="tx1"/>
                </a:solidFill>
                <a:latin typeface="a_PlakatTitul"/>
              </a:rPr>
              <a:t>705</a:t>
            </a:r>
            <a:endParaRPr lang="ru-RU" sz="135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47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FD8F1D45-A092-4C12-B060-55E55036D743}" type="slidenum">
              <a:rPr/>
              <a:pPr>
                <a:defRPr/>
              </a:pPr>
              <a:t>13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pic>
        <p:nvPicPr>
          <p:cNvPr id="14364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5" y="3565525"/>
            <a:ext cx="395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4710113"/>
            <a:ext cx="3952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TextBox 41"/>
          <p:cNvSpPr/>
          <p:nvPr/>
        </p:nvSpPr>
        <p:spPr>
          <a:xfrm>
            <a:off x="7751823" y="5664200"/>
            <a:ext cx="193345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Сумма взысканных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штрафов  т. руб.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51" name="TextBox 61"/>
          <p:cNvSpPr/>
          <p:nvPr/>
        </p:nvSpPr>
        <p:spPr>
          <a:xfrm>
            <a:off x="8483600" y="4433888"/>
            <a:ext cx="91122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260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52" name="Прямоугольник 115"/>
          <p:cNvSpPr/>
          <p:nvPr/>
        </p:nvSpPr>
        <p:spPr>
          <a:xfrm>
            <a:off x="8990013" y="3249613"/>
            <a:ext cx="47942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577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53" name="TextBox 69"/>
          <p:cNvSpPr/>
          <p:nvPr/>
        </p:nvSpPr>
        <p:spPr>
          <a:xfrm>
            <a:off x="8145463" y="1468438"/>
            <a:ext cx="184150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154" name="TextBox 61"/>
          <p:cNvSpPr/>
          <p:nvPr/>
        </p:nvSpPr>
        <p:spPr>
          <a:xfrm>
            <a:off x="417290" y="4509120"/>
            <a:ext cx="63817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 smtClean="0">
                <a:solidFill>
                  <a:schemeClr val="tx1"/>
                </a:solidFill>
                <a:latin typeface="a_PlakatTitul"/>
              </a:rPr>
              <a:t>14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55" name="TextBox 93"/>
          <p:cNvSpPr/>
          <p:nvPr/>
        </p:nvSpPr>
        <p:spPr>
          <a:xfrm>
            <a:off x="569913" y="1520825"/>
            <a:ext cx="1517650" cy="276225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ru-RU" sz="1200" spc="-1">
                <a:solidFill>
                  <a:srgbClr val="FFFFFF"/>
                </a:solidFill>
                <a:latin typeface="Lato"/>
                <a:ea typeface="Lato"/>
              </a:rPr>
              <a:t>12 мес  2022 года</a:t>
            </a:r>
            <a:endParaRPr lang="ru-RU" sz="1200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56" name="Прямоугольник 1"/>
          <p:cNvSpPr/>
          <p:nvPr/>
        </p:nvSpPr>
        <p:spPr>
          <a:xfrm>
            <a:off x="485775" y="4810124"/>
            <a:ext cx="395288" cy="7858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892080">
              <a:defRPr/>
            </a:pPr>
            <a:endParaRPr lang="ru-RU" spc="-1">
              <a:solidFill>
                <a:srgbClr val="FFFFFF"/>
              </a:solidFill>
            </a:endParaRPr>
          </a:p>
        </p:txBody>
      </p:sp>
      <p:sp>
        <p:nvSpPr>
          <p:cNvPr id="1157" name="Прямоугольник 49"/>
          <p:cNvSpPr/>
          <p:nvPr/>
        </p:nvSpPr>
        <p:spPr>
          <a:xfrm>
            <a:off x="8042275" y="4205288"/>
            <a:ext cx="395288" cy="13811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892080">
              <a:defRPr/>
            </a:pPr>
            <a:endParaRPr lang="ru-RU" spc="-1">
              <a:solidFill>
                <a:srgbClr val="FFFFFF"/>
              </a:solidFill>
            </a:endParaRPr>
          </a:p>
        </p:txBody>
      </p:sp>
      <p:sp>
        <p:nvSpPr>
          <p:cNvPr id="1158" name="Прямоугольник 50"/>
          <p:cNvSpPr/>
          <p:nvPr/>
        </p:nvSpPr>
        <p:spPr>
          <a:xfrm>
            <a:off x="6138863" y="2816225"/>
            <a:ext cx="393700" cy="27781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892080">
              <a:defRPr/>
            </a:pPr>
            <a:endParaRPr lang="ru-RU" spc="-1">
              <a:solidFill>
                <a:srgbClr val="FFFFFF"/>
              </a:solidFill>
            </a:endParaRPr>
          </a:p>
        </p:txBody>
      </p:sp>
      <p:sp>
        <p:nvSpPr>
          <p:cNvPr id="1159" name="Прямоугольник 51"/>
          <p:cNvSpPr/>
          <p:nvPr/>
        </p:nvSpPr>
        <p:spPr>
          <a:xfrm>
            <a:off x="4254500" y="4587875"/>
            <a:ext cx="395288" cy="101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892080">
              <a:defRPr/>
            </a:pPr>
            <a:endParaRPr lang="ru-RU" spc="-1">
              <a:solidFill>
                <a:srgbClr val="FFFFFF"/>
              </a:solidFill>
            </a:endParaRPr>
          </a:p>
        </p:txBody>
      </p:sp>
      <p:sp>
        <p:nvSpPr>
          <p:cNvPr id="1160" name="Прямоугольник 52"/>
          <p:cNvSpPr/>
          <p:nvPr/>
        </p:nvSpPr>
        <p:spPr>
          <a:xfrm>
            <a:off x="2390775" y="4587875"/>
            <a:ext cx="395288" cy="1006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892080">
              <a:defRPr/>
            </a:pPr>
            <a:endParaRPr lang="ru-RU" spc="-1">
              <a:solidFill>
                <a:srgbClr val="FFFFFF"/>
              </a:solidFill>
            </a:endParaRPr>
          </a:p>
        </p:txBody>
      </p:sp>
      <p:sp>
        <p:nvSpPr>
          <p:cNvPr id="1161" name="TextBox 90"/>
          <p:cNvSpPr/>
          <p:nvPr/>
        </p:nvSpPr>
        <p:spPr>
          <a:xfrm>
            <a:off x="4241800" y="4208463"/>
            <a:ext cx="522288" cy="30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17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62" name="TextBox 90"/>
          <p:cNvSpPr/>
          <p:nvPr/>
        </p:nvSpPr>
        <p:spPr>
          <a:xfrm>
            <a:off x="4743450" y="4473575"/>
            <a:ext cx="522288" cy="306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14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63" name="TextBox 90"/>
          <p:cNvSpPr/>
          <p:nvPr/>
        </p:nvSpPr>
        <p:spPr>
          <a:xfrm>
            <a:off x="6022975" y="2473325"/>
            <a:ext cx="992188" cy="306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1 084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64" name="TextBox 90"/>
          <p:cNvSpPr/>
          <p:nvPr/>
        </p:nvSpPr>
        <p:spPr>
          <a:xfrm>
            <a:off x="7970838" y="3878263"/>
            <a:ext cx="825500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348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65" name="TextBox 90"/>
          <p:cNvSpPr/>
          <p:nvPr/>
        </p:nvSpPr>
        <p:spPr>
          <a:xfrm>
            <a:off x="2341563" y="4289425"/>
            <a:ext cx="898525" cy="306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187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66" name="TextBox 90"/>
          <p:cNvSpPr/>
          <p:nvPr/>
        </p:nvSpPr>
        <p:spPr>
          <a:xfrm>
            <a:off x="2794000" y="3159125"/>
            <a:ext cx="763588" cy="306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313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defTabSz="890588"/>
            <a:r>
              <a:rPr lang="ru-RU" sz="1900" b="1" dirty="0">
                <a:solidFill>
                  <a:srgbClr val="FFFFFF"/>
                </a:solidFill>
                <a:latin typeface="Lato" charset="0"/>
              </a:rPr>
              <a:t>К типичным нарушениям обязательных требований в области безопасности гидротехнических сооружений следует </a:t>
            </a:r>
            <a:r>
              <a:rPr lang="ru-RU" sz="1900" b="1" dirty="0" smtClean="0">
                <a:solidFill>
                  <a:srgbClr val="FFFFFF"/>
                </a:solidFill>
                <a:latin typeface="Lato" charset="0"/>
              </a:rPr>
              <a:t>отнести:</a:t>
            </a:r>
            <a:endParaRPr lang="ru-RU" sz="1900" dirty="0" smtClean="0"/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/>
              <a:pPr>
                <a:defRPr/>
              </a:pPr>
              <a:t>14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604" y="2132856"/>
            <a:ext cx="9017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не обеспечивается надлежащее техническое обслуживание, эксплуатационный контроль и текущий ремонт ГТС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наличие дефектов бетонных сооружений комплекса </a:t>
            </a:r>
            <a:r>
              <a:rPr lang="ru-RU" sz="2400" dirty="0" smtClean="0">
                <a:solidFill>
                  <a:schemeClr val="tx1"/>
                </a:solidFill>
              </a:rPr>
              <a:t>ГТС;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зарастание </a:t>
            </a:r>
            <a:r>
              <a:rPr lang="ru-RU" sz="2400" dirty="0">
                <a:solidFill>
                  <a:schemeClr val="tx1"/>
                </a:solidFill>
              </a:rPr>
              <a:t>ГТС древесно-кустарниковой растительностью;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ответственными </a:t>
            </a:r>
            <a:r>
              <a:rPr lang="ru-RU" sz="2400" dirty="0">
                <a:solidFill>
                  <a:schemeClr val="tx1"/>
                </a:solidFill>
              </a:rPr>
              <a:t>за эксплуатацию ГТС лицами не пройдены аттестации по вопросам безопасности гидротехнических сооружений.</a:t>
            </a:r>
          </a:p>
        </p:txBody>
      </p:sp>
    </p:spTree>
    <p:extLst>
      <p:ext uri="{BB962C8B-B14F-4D97-AF65-F5344CB8AC3E}">
        <p14:creationId xmlns:p14="http://schemas.microsoft.com/office/powerpoint/2010/main" val="3373982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defTabSz="890588"/>
            <a:r>
              <a:rPr lang="ru-RU" sz="1600" b="1" dirty="0">
                <a:solidFill>
                  <a:srgbClr val="FFFFFF"/>
                </a:solidFill>
                <a:latin typeface="Lato" charset="0"/>
              </a:rPr>
              <a:t>В 2024 году Северо-Западным управлением </a:t>
            </a:r>
            <a:r>
              <a:rPr lang="ru-RU" sz="1600" b="1" dirty="0" err="1">
                <a:solidFill>
                  <a:srgbClr val="FFFFFF"/>
                </a:solidFill>
                <a:latin typeface="Lato" charset="0"/>
              </a:rPr>
              <a:t>Ростехнадзора</a:t>
            </a:r>
            <a:r>
              <a:rPr lang="ru-RU" sz="1600" b="1" dirty="0">
                <a:solidFill>
                  <a:srgbClr val="FFFFFF"/>
                </a:solidFill>
                <a:latin typeface="Lato" charset="0"/>
              </a:rPr>
              <a:t> на постоянной основе реализовывались следующие профилактические мероприятия </a:t>
            </a:r>
            <a:r>
              <a:rPr lang="ru-RU" sz="1600" b="1" dirty="0" smtClean="0">
                <a:solidFill>
                  <a:srgbClr val="FFFFFF"/>
                </a:solidFill>
                <a:latin typeface="Lato" charset="0"/>
              </a:rPr>
              <a:t>в области </a:t>
            </a:r>
            <a:r>
              <a:rPr lang="ru-RU" sz="1600" b="1" dirty="0">
                <a:solidFill>
                  <a:srgbClr val="FFFFFF"/>
                </a:solidFill>
                <a:latin typeface="Lato" charset="0"/>
              </a:rPr>
              <a:t>безопасности гидротехнических </a:t>
            </a:r>
            <a:r>
              <a:rPr lang="ru-RU" sz="1600" b="1" dirty="0" smtClean="0">
                <a:solidFill>
                  <a:srgbClr val="FFFFFF"/>
                </a:solidFill>
                <a:latin typeface="Lato" charset="0"/>
              </a:rPr>
              <a:t>сооружений:</a:t>
            </a:r>
            <a:endParaRPr lang="ru-RU" sz="1600" dirty="0" smtClean="0"/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/>
              <a:pPr>
                <a:defRPr/>
              </a:pPr>
              <a:t>15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38450026"/>
              </p:ext>
            </p:extLst>
          </p:nvPr>
        </p:nvGraphicFramePr>
        <p:xfrm>
          <a:off x="417290" y="846138"/>
          <a:ext cx="8784975" cy="589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13464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8851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defTabSz="890588"/>
            <a:r>
              <a:rPr lang="ru-RU" sz="1600" b="1" dirty="0" smtClean="0">
                <a:solidFill>
                  <a:srgbClr val="FFFFFF"/>
                </a:solidFill>
                <a:latin typeface="Lato" charset="0"/>
              </a:rPr>
              <a:t>ПОКАЗАТЕЛИ ДЕЯТЕЛЬНОСТИ ПРИ ОСУЩЕСТВЛЕНИИ ФЕДЕРАЛЬНОГО ГОСУДАРСТВЕННОГО СТРОИТЕЛЬНОГО НАДЗОРА</a:t>
            </a:r>
            <a:endParaRPr lang="ru-RU" sz="1600" dirty="0" smtClean="0"/>
          </a:p>
        </p:txBody>
      </p:sp>
      <p:pic>
        <p:nvPicPr>
          <p:cNvPr id="1843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1" name="TextBox 93"/>
          <p:cNvSpPr/>
          <p:nvPr/>
        </p:nvSpPr>
        <p:spPr>
          <a:xfrm>
            <a:off x="569913" y="1851025"/>
            <a:ext cx="1517650" cy="276225"/>
          </a:xfrm>
          <a:prstGeom prst="rect">
            <a:avLst/>
          </a:prstGeom>
          <a:solidFill>
            <a:srgbClr val="3498D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ru-RU" sz="1200" spc="-1">
                <a:solidFill>
                  <a:srgbClr val="FFFFFF"/>
                </a:solidFill>
                <a:latin typeface="Lato"/>
                <a:ea typeface="Lato"/>
              </a:rPr>
              <a:t>12 мес  2023 года</a:t>
            </a:r>
            <a:endParaRPr lang="ru-RU" sz="1200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82" name="TextBox 95"/>
          <p:cNvSpPr/>
          <p:nvPr/>
        </p:nvSpPr>
        <p:spPr>
          <a:xfrm>
            <a:off x="569913" y="2176463"/>
            <a:ext cx="1517650" cy="276225"/>
          </a:xfrm>
          <a:prstGeom prst="rect">
            <a:avLst/>
          </a:prstGeom>
          <a:solidFill>
            <a:srgbClr val="D61C3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ru-RU" sz="1200" spc="-1" dirty="0">
                <a:solidFill>
                  <a:srgbClr val="FFFFFF"/>
                </a:solidFill>
                <a:latin typeface="Lato"/>
                <a:ea typeface="Lato"/>
              </a:rPr>
              <a:t>12 </a:t>
            </a:r>
            <a:r>
              <a:rPr lang="ru-RU" sz="1200" spc="-1" dirty="0" err="1">
                <a:solidFill>
                  <a:srgbClr val="FFFFFF"/>
                </a:solidFill>
                <a:latin typeface="Lato"/>
                <a:ea typeface="Lato"/>
              </a:rPr>
              <a:t>мес</a:t>
            </a:r>
            <a:r>
              <a:rPr lang="ru-RU" sz="1200" spc="-1" dirty="0">
                <a:solidFill>
                  <a:srgbClr val="FFFFFF"/>
                </a:solidFill>
                <a:latin typeface="Lato"/>
                <a:ea typeface="Lato"/>
              </a:rPr>
              <a:t>  2024 года</a:t>
            </a:r>
            <a:endParaRPr lang="ru-RU" sz="1200" spc="-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8439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502025"/>
            <a:ext cx="39528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979863"/>
            <a:ext cx="39687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5" name="TextBox 41"/>
          <p:cNvSpPr/>
          <p:nvPr/>
        </p:nvSpPr>
        <p:spPr>
          <a:xfrm>
            <a:off x="510772" y="5665788"/>
            <a:ext cx="127398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Количество 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проверок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8442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025900"/>
            <a:ext cx="3968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3027363"/>
            <a:ext cx="3952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" name="TextBox 44"/>
          <p:cNvSpPr/>
          <p:nvPr/>
        </p:nvSpPr>
        <p:spPr>
          <a:xfrm>
            <a:off x="2439585" y="5675313"/>
            <a:ext cx="127398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Количество 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нарушений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8445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4110038"/>
            <a:ext cx="3937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781550"/>
            <a:ext cx="3952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1" name="TextBox 48"/>
          <p:cNvSpPr/>
          <p:nvPr/>
        </p:nvSpPr>
        <p:spPr>
          <a:xfrm>
            <a:off x="4345379" y="5648325"/>
            <a:ext cx="12739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Количество 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штрафов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92" name="TextBox 51"/>
          <p:cNvSpPr/>
          <p:nvPr/>
        </p:nvSpPr>
        <p:spPr>
          <a:xfrm>
            <a:off x="5837612" y="5651500"/>
            <a:ext cx="194076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Сумма наложенных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  <a:p>
            <a:pPr algn="ctr" defTabSz="914400">
              <a:defRPr/>
            </a:pPr>
            <a:r>
              <a:rPr lang="ru-RU" sz="1400" b="1" spc="-1" dirty="0">
                <a:solidFill>
                  <a:srgbClr val="000000"/>
                </a:solidFill>
                <a:latin typeface="Lato Light"/>
                <a:ea typeface="Lato Light"/>
              </a:rPr>
              <a:t>штрафов  т. руб</a:t>
            </a:r>
            <a:r>
              <a:rPr lang="ru-RU" sz="1200" b="1" spc="-1" dirty="0">
                <a:solidFill>
                  <a:srgbClr val="000000"/>
                </a:solidFill>
                <a:latin typeface="Lato Light"/>
                <a:ea typeface="Lato Light"/>
              </a:rPr>
              <a:t>.</a:t>
            </a:r>
            <a:endParaRPr lang="ru-RU" sz="12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93" name="TextBox 61"/>
          <p:cNvSpPr/>
          <p:nvPr/>
        </p:nvSpPr>
        <p:spPr>
          <a:xfrm>
            <a:off x="881063" y="3671888"/>
            <a:ext cx="63817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rgbClr val="0068AB"/>
                </a:solidFill>
                <a:latin typeface="a_PlakatTitul"/>
              </a:rPr>
              <a:t> </a:t>
            </a: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689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94" name="TextBox 74"/>
          <p:cNvSpPr/>
          <p:nvPr/>
        </p:nvSpPr>
        <p:spPr>
          <a:xfrm>
            <a:off x="3284538" y="3744913"/>
            <a:ext cx="628650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r>
              <a:rPr lang="en-US" sz="1400" b="1" spc="-1" dirty="0">
                <a:solidFill>
                  <a:schemeClr val="tx1"/>
                </a:solidFill>
                <a:latin typeface="a_PlakatTitul"/>
              </a:rPr>
              <a:t>4 </a:t>
            </a: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428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95" name="TextBox 90"/>
          <p:cNvSpPr/>
          <p:nvPr/>
        </p:nvSpPr>
        <p:spPr>
          <a:xfrm>
            <a:off x="5191125" y="3825875"/>
            <a:ext cx="522288" cy="306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223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pic>
        <p:nvPicPr>
          <p:cNvPr id="18452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2997200"/>
            <a:ext cx="3937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294063"/>
            <a:ext cx="395288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" name="Прямоугольник 115"/>
          <p:cNvSpPr/>
          <p:nvPr/>
        </p:nvSpPr>
        <p:spPr>
          <a:xfrm>
            <a:off x="1450975" y="3195638"/>
            <a:ext cx="47942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701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99" name="TextBox 69"/>
          <p:cNvSpPr/>
          <p:nvPr/>
        </p:nvSpPr>
        <p:spPr>
          <a:xfrm>
            <a:off x="5030788" y="4052888"/>
            <a:ext cx="184150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b="1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200" name="TextBox 61"/>
          <p:cNvSpPr/>
          <p:nvPr/>
        </p:nvSpPr>
        <p:spPr>
          <a:xfrm>
            <a:off x="6289675" y="2147888"/>
            <a:ext cx="18097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201" name="Прямоугольник 3"/>
          <p:cNvSpPr/>
          <p:nvPr/>
        </p:nvSpPr>
        <p:spPr>
          <a:xfrm>
            <a:off x="6523038" y="2701925"/>
            <a:ext cx="709612" cy="2984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350" b="1" spc="-1" dirty="0">
                <a:solidFill>
                  <a:schemeClr val="tx1"/>
                </a:solidFill>
                <a:latin typeface="a_PlakatTitul"/>
              </a:rPr>
              <a:t>22 889</a:t>
            </a:r>
            <a:endParaRPr lang="ru-RU" sz="135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02" name="Прямоугольник 4"/>
          <p:cNvSpPr/>
          <p:nvPr/>
        </p:nvSpPr>
        <p:spPr>
          <a:xfrm>
            <a:off x="7089775" y="2994025"/>
            <a:ext cx="709613" cy="2984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en-US" sz="1350" b="1" spc="-1" dirty="0">
                <a:solidFill>
                  <a:schemeClr val="tx1"/>
                </a:solidFill>
                <a:latin typeface="a_PlakatTitul"/>
              </a:rPr>
              <a:t>2</a:t>
            </a:r>
            <a:r>
              <a:rPr lang="ru-RU" sz="1350" b="1" spc="-1" dirty="0">
                <a:solidFill>
                  <a:schemeClr val="tx1"/>
                </a:solidFill>
                <a:latin typeface="a_PlakatTitul"/>
              </a:rPr>
              <a:t>2 843</a:t>
            </a:r>
            <a:endParaRPr lang="ru-RU" sz="135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03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10576E52-DFD0-4873-AA15-DAC5EC145B7F}" type="slidenum">
              <a:rPr/>
              <a:pPr>
                <a:defRPr/>
              </a:pPr>
              <a:t>16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pic>
        <p:nvPicPr>
          <p:cNvPr id="18460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5" y="4483100"/>
            <a:ext cx="3952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3956050"/>
            <a:ext cx="3952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6" name="TextBox 41"/>
          <p:cNvSpPr/>
          <p:nvPr/>
        </p:nvSpPr>
        <p:spPr>
          <a:xfrm>
            <a:off x="7751823" y="5664200"/>
            <a:ext cx="193345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 defTabSz="914400">
              <a:defRPr/>
            </a:pPr>
            <a:r>
              <a:rPr lang="ru-RU" sz="1400" b="1" spc="-1">
                <a:solidFill>
                  <a:srgbClr val="000000"/>
                </a:solidFill>
                <a:latin typeface="Lato Light"/>
                <a:ea typeface="Lato Light"/>
              </a:rPr>
              <a:t>Сумма взысканных</a:t>
            </a:r>
            <a:endParaRPr lang="ru-RU" sz="1400" spc="-1">
              <a:solidFill>
                <a:srgbClr val="000000"/>
              </a:solidFill>
              <a:latin typeface="Open Sans"/>
            </a:endParaRPr>
          </a:p>
          <a:p>
            <a:pPr algn="ctr" defTabSz="914400">
              <a:defRPr/>
            </a:pPr>
            <a:r>
              <a:rPr lang="ru-RU" sz="1400" b="1" spc="-1">
                <a:solidFill>
                  <a:srgbClr val="000000"/>
                </a:solidFill>
                <a:latin typeface="Lato Light"/>
                <a:ea typeface="Lato Light"/>
              </a:rPr>
              <a:t>штрафов  т. руб.</a:t>
            </a:r>
            <a:endParaRPr lang="ru-RU" sz="1400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07" name="TextBox 61"/>
          <p:cNvSpPr/>
          <p:nvPr/>
        </p:nvSpPr>
        <p:spPr>
          <a:xfrm>
            <a:off x="8450263" y="3643313"/>
            <a:ext cx="91122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13 702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08" name="Прямоугольник 115"/>
          <p:cNvSpPr/>
          <p:nvPr/>
        </p:nvSpPr>
        <p:spPr>
          <a:xfrm>
            <a:off x="8994775" y="4175125"/>
            <a:ext cx="727075" cy="306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en-US" sz="1400" b="1" spc="-1" dirty="0">
                <a:solidFill>
                  <a:schemeClr val="tx1"/>
                </a:solidFill>
                <a:latin typeface="a_PlakatTitul"/>
              </a:rPr>
              <a:t>1</a:t>
            </a: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3</a:t>
            </a:r>
            <a:r>
              <a:rPr lang="en-US" sz="1400" b="1" spc="-1" dirty="0">
                <a:solidFill>
                  <a:schemeClr val="tx1"/>
                </a:solidFill>
                <a:latin typeface="a_PlakatTitul"/>
              </a:rPr>
              <a:t> </a:t>
            </a: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459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09" name="TextBox 69"/>
          <p:cNvSpPr/>
          <p:nvPr/>
        </p:nvSpPr>
        <p:spPr>
          <a:xfrm>
            <a:off x="8145463" y="1468438"/>
            <a:ext cx="184150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210" name="TextBox 61"/>
          <p:cNvSpPr/>
          <p:nvPr/>
        </p:nvSpPr>
        <p:spPr>
          <a:xfrm>
            <a:off x="454025" y="4292600"/>
            <a:ext cx="638175" cy="306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556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11" name="TextBox 93"/>
          <p:cNvSpPr/>
          <p:nvPr/>
        </p:nvSpPr>
        <p:spPr>
          <a:xfrm>
            <a:off x="569913" y="1520825"/>
            <a:ext cx="1517650" cy="276225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ru-RU" sz="1200" spc="-1">
                <a:solidFill>
                  <a:srgbClr val="FFFFFF"/>
                </a:solidFill>
                <a:latin typeface="Lato"/>
                <a:ea typeface="Lato"/>
              </a:rPr>
              <a:t>12 мес  2022 года</a:t>
            </a:r>
            <a:endParaRPr lang="ru-RU" sz="1200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12" name="Прямоугольник 1"/>
          <p:cNvSpPr/>
          <p:nvPr/>
        </p:nvSpPr>
        <p:spPr>
          <a:xfrm>
            <a:off x="485775" y="4637088"/>
            <a:ext cx="395288" cy="9588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892080">
              <a:defRPr/>
            </a:pPr>
            <a:endParaRPr lang="ru-RU" spc="-1">
              <a:solidFill>
                <a:srgbClr val="FFFFFF"/>
              </a:solidFill>
            </a:endParaRPr>
          </a:p>
        </p:txBody>
      </p:sp>
      <p:sp>
        <p:nvSpPr>
          <p:cNvPr id="1213" name="Прямоугольник 49"/>
          <p:cNvSpPr/>
          <p:nvPr/>
        </p:nvSpPr>
        <p:spPr>
          <a:xfrm>
            <a:off x="8042275" y="2701925"/>
            <a:ext cx="395288" cy="28844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892080">
              <a:defRPr/>
            </a:pPr>
            <a:endParaRPr lang="ru-RU" spc="-1">
              <a:solidFill>
                <a:srgbClr val="FFFFFF"/>
              </a:solidFill>
            </a:endParaRPr>
          </a:p>
        </p:txBody>
      </p:sp>
      <p:sp>
        <p:nvSpPr>
          <p:cNvPr id="1214" name="Прямоугольник 50"/>
          <p:cNvSpPr/>
          <p:nvPr/>
        </p:nvSpPr>
        <p:spPr>
          <a:xfrm>
            <a:off x="6138863" y="3643313"/>
            <a:ext cx="393700" cy="1951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892080">
              <a:defRPr/>
            </a:pPr>
            <a:endParaRPr lang="ru-RU" b="1" spc="-1">
              <a:solidFill>
                <a:srgbClr val="FFFFFF"/>
              </a:solidFill>
            </a:endParaRPr>
          </a:p>
        </p:txBody>
      </p:sp>
      <p:sp>
        <p:nvSpPr>
          <p:cNvPr id="1215" name="Прямоугольник 51"/>
          <p:cNvSpPr/>
          <p:nvPr/>
        </p:nvSpPr>
        <p:spPr>
          <a:xfrm>
            <a:off x="4254500" y="4449763"/>
            <a:ext cx="395288" cy="1154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892080">
              <a:defRPr/>
            </a:pPr>
            <a:endParaRPr lang="ru-RU" b="1" spc="-1">
              <a:solidFill>
                <a:srgbClr val="FFFFFF"/>
              </a:solidFill>
            </a:endParaRPr>
          </a:p>
        </p:txBody>
      </p:sp>
      <p:sp>
        <p:nvSpPr>
          <p:cNvPr id="1216" name="Прямоугольник 52"/>
          <p:cNvSpPr/>
          <p:nvPr/>
        </p:nvSpPr>
        <p:spPr>
          <a:xfrm>
            <a:off x="2390775" y="3671888"/>
            <a:ext cx="395288" cy="19224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892080">
              <a:defRPr/>
            </a:pPr>
            <a:endParaRPr lang="ru-RU" b="1" spc="-1">
              <a:solidFill>
                <a:srgbClr val="FFFFFF"/>
              </a:solidFill>
            </a:endParaRPr>
          </a:p>
        </p:txBody>
      </p:sp>
      <p:sp>
        <p:nvSpPr>
          <p:cNvPr id="1217" name="TextBox 90"/>
          <p:cNvSpPr/>
          <p:nvPr/>
        </p:nvSpPr>
        <p:spPr>
          <a:xfrm>
            <a:off x="4200525" y="4154488"/>
            <a:ext cx="522288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en-US" sz="1400" b="1" spc="-1" dirty="0">
                <a:solidFill>
                  <a:schemeClr val="tx1"/>
                </a:solidFill>
                <a:latin typeface="a_PlakatTitul"/>
              </a:rPr>
              <a:t>2</a:t>
            </a: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01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18" name="TextBox 90"/>
          <p:cNvSpPr/>
          <p:nvPr/>
        </p:nvSpPr>
        <p:spPr>
          <a:xfrm>
            <a:off x="4700588" y="4483100"/>
            <a:ext cx="520700" cy="306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182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19" name="TextBox 90"/>
          <p:cNvSpPr/>
          <p:nvPr/>
        </p:nvSpPr>
        <p:spPr>
          <a:xfrm>
            <a:off x="5907088" y="3294063"/>
            <a:ext cx="992187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en-US" sz="1400" b="1" spc="-1" dirty="0">
                <a:solidFill>
                  <a:schemeClr val="tx1"/>
                </a:solidFill>
                <a:latin typeface="a_PlakatTitul"/>
              </a:rPr>
              <a:t>2</a:t>
            </a: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0 680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20" name="TextBox 90"/>
          <p:cNvSpPr/>
          <p:nvPr/>
        </p:nvSpPr>
        <p:spPr>
          <a:xfrm>
            <a:off x="7826375" y="2393950"/>
            <a:ext cx="825500" cy="306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18 748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21" name="TextBox 90"/>
          <p:cNvSpPr/>
          <p:nvPr/>
        </p:nvSpPr>
        <p:spPr>
          <a:xfrm>
            <a:off x="2268538" y="3335338"/>
            <a:ext cx="89852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4</a:t>
            </a:r>
            <a:r>
              <a:rPr lang="ru-RU" sz="1400" b="1" spc="-1" dirty="0">
                <a:solidFill>
                  <a:srgbClr val="0068AB"/>
                </a:solidFill>
                <a:latin typeface="a_PlakatTitul"/>
              </a:rPr>
              <a:t> </a:t>
            </a: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758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22" name="TextBox 90"/>
          <p:cNvSpPr/>
          <p:nvPr/>
        </p:nvSpPr>
        <p:spPr>
          <a:xfrm>
            <a:off x="2717800" y="2701925"/>
            <a:ext cx="763588" cy="306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91440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4 988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defTabSz="890588"/>
            <a:r>
              <a:rPr lang="ru-RU" sz="1900" b="1" dirty="0">
                <a:solidFill>
                  <a:srgbClr val="FFFFFF"/>
                </a:solidFill>
                <a:latin typeface="Lato" charset="0"/>
              </a:rPr>
              <a:t>К типичным нарушениям в сфере федерального государственного строительного надзора </a:t>
            </a:r>
            <a:r>
              <a:rPr lang="ru-RU" sz="1900" b="1" dirty="0" smtClean="0">
                <a:solidFill>
                  <a:srgbClr val="FFFFFF"/>
                </a:solidFill>
                <a:latin typeface="Lato" charset="0"/>
              </a:rPr>
              <a:t>относятся: </a:t>
            </a:r>
            <a:endParaRPr lang="ru-RU" sz="1900" dirty="0" smtClean="0"/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/>
              <a:pPr>
                <a:defRPr/>
              </a:pPr>
              <a:t>17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247" y="1916832"/>
            <a:ext cx="90170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нарушение требований утверждённой в установленном порядке проектной документации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нарушений требований к порядку осуществления строительного контроля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нарушений установленного порядка строительства, реконструкции объектов капитального строительства, ввода их в эксплуатацию (строительство, реконструкция объектов капитального строительства при отсутствии разрешения на строительство, несвоевременное извещение </a:t>
            </a:r>
            <a:r>
              <a:rPr lang="ru-RU" sz="2000" dirty="0" err="1">
                <a:solidFill>
                  <a:schemeClr val="tx1"/>
                </a:solidFill>
              </a:rPr>
              <a:t>Ростехнадзора</a:t>
            </a:r>
            <a:r>
              <a:rPr lang="ru-RU" sz="2000" dirty="0">
                <a:solidFill>
                  <a:schemeClr val="tx1"/>
                </a:solidFill>
              </a:rPr>
              <a:t>  о начале строительства или завершении работ; эксплуатация объектов капитального строительства при отсутствии разрешения на ввод).</a:t>
            </a:r>
          </a:p>
        </p:txBody>
      </p:sp>
    </p:spTree>
    <p:extLst>
      <p:ext uri="{BB962C8B-B14F-4D97-AF65-F5344CB8AC3E}">
        <p14:creationId xmlns:p14="http://schemas.microsoft.com/office/powerpoint/2010/main" val="2589076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defTabSz="890588"/>
            <a:r>
              <a:rPr lang="ru-RU" sz="1600" b="1" dirty="0">
                <a:solidFill>
                  <a:srgbClr val="FFFFFF"/>
                </a:solidFill>
                <a:latin typeface="Lato" charset="0"/>
              </a:rPr>
              <a:t>В 2024 году Северо-Западным управлением </a:t>
            </a:r>
            <a:r>
              <a:rPr lang="ru-RU" sz="1600" b="1" dirty="0" err="1">
                <a:solidFill>
                  <a:srgbClr val="FFFFFF"/>
                </a:solidFill>
                <a:latin typeface="Lato" charset="0"/>
              </a:rPr>
              <a:t>Ростехнадзора</a:t>
            </a:r>
            <a:r>
              <a:rPr lang="ru-RU" sz="1600" b="1" dirty="0">
                <a:solidFill>
                  <a:srgbClr val="FFFFFF"/>
                </a:solidFill>
                <a:latin typeface="Lato" charset="0"/>
              </a:rPr>
              <a:t> на постоянной основе реализовывались следующие профилактические мероприятия в сфере федерального государственного строительного </a:t>
            </a:r>
            <a:r>
              <a:rPr lang="ru-RU" sz="1600" b="1" dirty="0" smtClean="0">
                <a:solidFill>
                  <a:srgbClr val="FFFFFF"/>
                </a:solidFill>
                <a:latin typeface="Lato" charset="0"/>
              </a:rPr>
              <a:t>надзора:</a:t>
            </a:r>
            <a:endParaRPr lang="ru-RU" sz="1600" dirty="0" smtClean="0"/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/>
              <a:pPr>
                <a:defRPr/>
              </a:pPr>
              <a:t>18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25878105"/>
              </p:ext>
            </p:extLst>
          </p:nvPr>
        </p:nvGraphicFramePr>
        <p:xfrm>
          <a:off x="489298" y="1484784"/>
          <a:ext cx="887299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47164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defTabSz="890588"/>
            <a:r>
              <a:rPr lang="ru-RU" sz="1400" b="1" dirty="0" smtClean="0">
                <a:solidFill>
                  <a:srgbClr val="FFFFFF"/>
                </a:solidFill>
                <a:latin typeface="Lato" charset="0"/>
              </a:rPr>
              <a:t>Обобщенная </a:t>
            </a:r>
            <a:r>
              <a:rPr lang="ru-RU" sz="1400" b="1" dirty="0">
                <a:solidFill>
                  <a:srgbClr val="FFFFFF"/>
                </a:solidFill>
                <a:latin typeface="Lato" charset="0"/>
              </a:rPr>
              <a:t>информация о проведенных Северо-Западным управлением </a:t>
            </a:r>
            <a:r>
              <a:rPr lang="ru-RU" sz="1400" b="1" dirty="0" err="1">
                <a:solidFill>
                  <a:srgbClr val="FFFFFF"/>
                </a:solidFill>
                <a:latin typeface="Lato" charset="0"/>
              </a:rPr>
              <a:t>Ростехнадзора</a:t>
            </a:r>
            <a:r>
              <a:rPr lang="ru-RU" sz="1400" b="1" dirty="0">
                <a:solidFill>
                  <a:srgbClr val="FFFFFF"/>
                </a:solidFill>
                <a:latin typeface="Lato" charset="0"/>
              </a:rPr>
              <a:t> профилактических мероприятиях в 2024 </a:t>
            </a:r>
            <a:r>
              <a:rPr lang="ru-RU" sz="1400" b="1" dirty="0" smtClean="0">
                <a:solidFill>
                  <a:srgbClr val="FFFFFF"/>
                </a:solidFill>
                <a:latin typeface="Lato" charset="0"/>
              </a:rPr>
              <a:t>году</a:t>
            </a:r>
            <a:endParaRPr lang="ru-RU" sz="1400" dirty="0" smtClean="0"/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/>
              <a:pPr>
                <a:defRPr/>
              </a:pPr>
              <a:t>19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82372"/>
              </p:ext>
            </p:extLst>
          </p:nvPr>
        </p:nvGraphicFramePr>
        <p:xfrm>
          <a:off x="0" y="0"/>
          <a:ext cx="9922346" cy="6892974"/>
        </p:xfrm>
        <a:graphic>
          <a:graphicData uri="http://schemas.openxmlformats.org/drawingml/2006/table">
            <a:tbl>
              <a:tblPr firstRow="1" lastRow="1" bandCol="1">
                <a:tableStyleId>{5C22544A-7EE6-4342-B048-85BDC9FD1C3A}</a:tableStyleId>
              </a:tblPr>
              <a:tblGrid>
                <a:gridCol w="1353394"/>
                <a:gridCol w="619232"/>
                <a:gridCol w="780674"/>
                <a:gridCol w="567763"/>
                <a:gridCol w="709704"/>
                <a:gridCol w="638733"/>
                <a:gridCol w="709704"/>
                <a:gridCol w="709704"/>
                <a:gridCol w="832759"/>
                <a:gridCol w="638733"/>
                <a:gridCol w="638733"/>
                <a:gridCol w="839021"/>
                <a:gridCol w="884192"/>
              </a:tblGrid>
              <a:tr h="81846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надзора</a:t>
                      </a:r>
                      <a:endParaRPr lang="ru-RU" dirty="0"/>
                    </a:p>
                  </a:txBody>
                  <a:tcPr anchor="ctr">
                    <a:solidFill>
                      <a:srgbClr val="0D75BA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профилактических</a:t>
                      </a:r>
                      <a:r>
                        <a:rPr lang="ru-RU" baseline="0" dirty="0" smtClean="0"/>
                        <a:t> мероприятий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rgbClr val="FF9900"/>
                          </a:solidFill>
                        </a:rPr>
                        <a:t>2023</a:t>
                      </a:r>
                      <a:r>
                        <a:rPr lang="ru-RU" sz="2400" baseline="0" dirty="0" smtClean="0"/>
                        <a:t>/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2024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1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Информирование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Обобщение правоприменительной практики </a:t>
                      </a:r>
                      <a:endParaRPr lang="ru-RU" sz="16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Объявление предостережений </a:t>
                      </a:r>
                      <a:endParaRPr lang="ru-RU" sz="16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Меры стимулирования добросовестности </a:t>
                      </a:r>
                      <a:endParaRPr lang="ru-RU" sz="16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Профилактический</a:t>
                      </a:r>
                      <a:r>
                        <a:rPr lang="ru-RU" sz="1600" baseline="0" dirty="0" smtClean="0"/>
                        <a:t> визит </a:t>
                      </a:r>
                      <a:endParaRPr lang="ru-RU" sz="16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Консультирование </a:t>
                      </a:r>
                      <a:endParaRPr lang="ru-RU" sz="16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84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ПБ</a:t>
                      </a:r>
                      <a:endParaRPr lang="ru-RU" b="1" dirty="0"/>
                    </a:p>
                  </a:txBody>
                  <a:tcP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9900"/>
                          </a:solidFill>
                        </a:rPr>
                        <a:t>6287</a:t>
                      </a:r>
                      <a:endParaRPr lang="ru-RU" sz="1600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8195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527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1012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3496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3066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</a:tr>
              <a:tr h="8184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СТРОИТЕЛЬНЫЙ</a:t>
                      </a:r>
                      <a:r>
                        <a:rPr lang="ru-RU" sz="1200" b="1" baseline="0" dirty="0" smtClean="0"/>
                        <a:t> НАДЗОР</a:t>
                      </a:r>
                      <a:endParaRPr lang="ru-RU" sz="1200" b="1" dirty="0"/>
                    </a:p>
                  </a:txBody>
                  <a:tcP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61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331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594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</a:tr>
              <a:tr h="8184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ГТС</a:t>
                      </a:r>
                      <a:endParaRPr lang="ru-RU" b="1" dirty="0"/>
                    </a:p>
                  </a:txBody>
                  <a:tcP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9900"/>
                          </a:solidFill>
                        </a:rPr>
                        <a:t>762</a:t>
                      </a:r>
                      <a:endParaRPr lang="ru-RU" sz="1600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956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422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479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</a:tr>
              <a:tr h="8184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ЭНЕРГЕТИКА </a:t>
                      </a:r>
                      <a:endParaRPr lang="ru-RU" sz="1400" b="1" dirty="0"/>
                    </a:p>
                  </a:txBody>
                  <a:tcP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18148</a:t>
                      </a:r>
                    </a:p>
                    <a:p>
                      <a:endParaRPr lang="ru-RU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16706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217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419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</a:tr>
              <a:tr h="8184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9900"/>
                          </a:solidFill>
                        </a:rPr>
                        <a:t>25200</a:t>
                      </a:r>
                      <a:endParaRPr lang="ru-RU" sz="1600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25864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990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9900"/>
                          </a:solidFill>
                        </a:rPr>
                        <a:t>775</a:t>
                      </a:r>
                      <a:endParaRPr lang="ru-RU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1523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61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9900"/>
                          </a:solidFill>
                        </a:rPr>
                        <a:t>4264</a:t>
                      </a:r>
                      <a:endParaRPr lang="ru-RU" b="1" dirty="0">
                        <a:solidFill>
                          <a:srgbClr val="FF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4222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734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8" name="PlaceHolder 1"/>
          <p:cNvSpPr>
            <a:spLocks noGrp="1"/>
          </p:cNvSpPr>
          <p:nvPr>
            <p:ph type="title"/>
          </p:nvPr>
        </p:nvSpPr>
        <p:spPr>
          <a:xfrm>
            <a:off x="0" y="368300"/>
            <a:ext cx="7762875" cy="960438"/>
          </a:xfrm>
          <a:ln w="0"/>
        </p:spPr>
        <p:txBody>
          <a:bodyPr>
            <a:normAutofit/>
          </a:bodyPr>
          <a:lstStyle/>
          <a:p>
            <a:pPr defTabSz="892800">
              <a:defRPr/>
            </a:pPr>
            <a:r>
              <a:rPr lang="ru-RU" sz="1900" b="1" spc="-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НАПРАВЛЕНИЯ КОНТРОЛЬНО-НАДЗОРНОЙ ДЕЯТЕЛЬНОСТИ</a:t>
            </a:r>
            <a:endParaRPr lang="ru-RU" sz="1900" spc="-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60375"/>
            <a:ext cx="6778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0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789CD91C-CE46-4CB1-820D-31D09E6C99BC}" type="slidenum">
              <a:rPr/>
              <a:pPr>
                <a:defRPr/>
              </a:pPr>
              <a:t>2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001" name="Прямоугольник 5"/>
          <p:cNvSpPr/>
          <p:nvPr/>
        </p:nvSpPr>
        <p:spPr>
          <a:xfrm>
            <a:off x="0" y="1325563"/>
            <a:ext cx="9907588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промышленной безопасности;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строительный надзор;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энергетический надзор;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безопасности гидротехнических сооружений;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горный надзор;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за деятельностью саморегулируемых организаций в области энергетического обследования;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лицензионный контроль (надзор) за деятельностью по проведению экспертизы промышленной безопасности;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лицензионный контроль (надзор) за производством маркшейдерских работ.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69988" y="3500438"/>
            <a:ext cx="7566025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>
            <a:lvl1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400">
                <a:solidFill>
                  <a:srgbClr val="FFFFFF"/>
                </a:solidFill>
                <a:latin typeface="Lato" charset="0"/>
              </a:rPr>
              <a:t>СПАСИБО ЗА ВНИМАНИЕ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550988"/>
            <a:ext cx="1768475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>
            <a:lvl1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4A48C57-16CD-4E7A-B73F-EE5DE6AD3B2E}" type="slidenum">
              <a:rPr lang="ru-RU" sz="1200">
                <a:solidFill>
                  <a:srgbClr val="898989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Объект 3"/>
          <p:cNvGraphicFramePr>
            <a:graphicFrameLocks noChangeAspect="1"/>
          </p:cNvGraphicFramePr>
          <p:nvPr/>
        </p:nvGraphicFramePr>
        <p:xfrm>
          <a:off x="2039938" y="1636713"/>
          <a:ext cx="5827712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r:id="rId4" imgW="9147532" imgH="5953328" progId="Excel.Sheet.12">
                  <p:embed/>
                </p:oleObj>
              </mc:Choice>
              <mc:Fallback>
                <p:oleObj r:id="rId4" imgW="9147532" imgH="5953328" progId="Excel.Shee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1636713"/>
                        <a:ext cx="5827712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9740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КОЛИЧЕСТВО ПОДНАДЗОРНЫХ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ОПАСНЫХ ПРОИЗВОДСТВЕННЫХ ОБЪЕКТОВ ПО СЗУ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2" name="TextBox 38"/>
          <p:cNvSpPr/>
          <p:nvPr/>
        </p:nvSpPr>
        <p:spPr>
          <a:xfrm>
            <a:off x="2498725" y="1985963"/>
            <a:ext cx="46619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110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073" name="TextBox 42"/>
          <p:cNvSpPr/>
          <p:nvPr/>
        </p:nvSpPr>
        <p:spPr>
          <a:xfrm>
            <a:off x="2506663" y="3790950"/>
            <a:ext cx="62835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7 929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074" name="TextBox 43"/>
          <p:cNvSpPr/>
          <p:nvPr/>
        </p:nvSpPr>
        <p:spPr>
          <a:xfrm>
            <a:off x="1133475" y="3929063"/>
            <a:ext cx="785813" cy="2762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en-US" sz="1200" b="1" spc="-1">
                <a:solidFill>
                  <a:srgbClr val="000000"/>
                </a:solidFill>
                <a:latin typeface="Lato Light"/>
                <a:ea typeface="Lato Light"/>
              </a:rPr>
              <a:t>III </a:t>
            </a:r>
            <a:r>
              <a:rPr lang="ru-RU" sz="1200" b="1" spc="-1">
                <a:solidFill>
                  <a:srgbClr val="000000"/>
                </a:solidFill>
                <a:latin typeface="Lato Light"/>
                <a:ea typeface="Lato Light"/>
              </a:rPr>
              <a:t>класс</a:t>
            </a:r>
            <a:endParaRPr lang="ru-RU" sz="1200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75" name="TextBox 46"/>
          <p:cNvSpPr/>
          <p:nvPr/>
        </p:nvSpPr>
        <p:spPr>
          <a:xfrm>
            <a:off x="1133475" y="3095625"/>
            <a:ext cx="741363" cy="2762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en-US" sz="1200" b="1" spc="-1">
                <a:solidFill>
                  <a:srgbClr val="000000"/>
                </a:solidFill>
                <a:latin typeface="Lato Light"/>
                <a:ea typeface="Lato Light"/>
              </a:rPr>
              <a:t>II </a:t>
            </a:r>
            <a:r>
              <a:rPr lang="ru-RU" sz="1200" b="1" spc="-1">
                <a:solidFill>
                  <a:srgbClr val="000000"/>
                </a:solidFill>
                <a:latin typeface="Lato Light"/>
                <a:ea typeface="Lato Light"/>
              </a:rPr>
              <a:t>класс</a:t>
            </a:r>
            <a:endParaRPr lang="ru-RU" sz="1200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76" name="TextBox 49"/>
          <p:cNvSpPr/>
          <p:nvPr/>
        </p:nvSpPr>
        <p:spPr>
          <a:xfrm>
            <a:off x="1117600" y="2124075"/>
            <a:ext cx="700088" cy="2762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en-US" sz="1200" b="1" spc="-1">
                <a:solidFill>
                  <a:srgbClr val="000000"/>
                </a:solidFill>
                <a:latin typeface="Lato Light"/>
                <a:ea typeface="Lato Light"/>
              </a:rPr>
              <a:t>I </a:t>
            </a:r>
            <a:r>
              <a:rPr lang="ru-RU" sz="1200" b="1" spc="-1">
                <a:solidFill>
                  <a:srgbClr val="000000"/>
                </a:solidFill>
                <a:latin typeface="Lato Light"/>
                <a:ea typeface="Lato Light"/>
              </a:rPr>
              <a:t>класс</a:t>
            </a:r>
            <a:endParaRPr lang="ru-RU" sz="1200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77" name="TextBox 50"/>
          <p:cNvSpPr/>
          <p:nvPr/>
        </p:nvSpPr>
        <p:spPr>
          <a:xfrm>
            <a:off x="1136650" y="5049838"/>
            <a:ext cx="801688" cy="274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en-US" sz="1200" b="1" spc="-1">
                <a:solidFill>
                  <a:srgbClr val="000000"/>
                </a:solidFill>
                <a:latin typeface="Lato Light"/>
                <a:ea typeface="Lato Light"/>
              </a:rPr>
              <a:t>IV </a:t>
            </a:r>
            <a:r>
              <a:rPr lang="ru-RU" sz="1200" b="1" spc="-1">
                <a:solidFill>
                  <a:srgbClr val="000000"/>
                </a:solidFill>
                <a:latin typeface="Lato Light"/>
                <a:ea typeface="Lato Light"/>
              </a:rPr>
              <a:t>класс</a:t>
            </a:r>
            <a:endParaRPr lang="ru-RU" sz="1200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78" name="TextBox 51"/>
          <p:cNvSpPr/>
          <p:nvPr/>
        </p:nvSpPr>
        <p:spPr>
          <a:xfrm>
            <a:off x="2493963" y="2955925"/>
            <a:ext cx="47953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293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079" name="TextBox 52"/>
          <p:cNvSpPr/>
          <p:nvPr/>
        </p:nvSpPr>
        <p:spPr>
          <a:xfrm>
            <a:off x="2498725" y="4878388"/>
            <a:ext cx="62835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>
                <a:solidFill>
                  <a:schemeClr val="tx1"/>
                </a:solidFill>
                <a:latin typeface="a_PlakatTitul"/>
              </a:rPr>
              <a:t>5 815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cxnSp>
        <p:nvCxnSpPr>
          <p:cNvPr id="10254" name="Прямая соединительная линия 63"/>
          <p:cNvCxnSpPr>
            <a:cxnSpLocks noChangeShapeType="1"/>
          </p:cNvCxnSpPr>
          <p:nvPr/>
        </p:nvCxnSpPr>
        <p:spPr bwMode="auto">
          <a:xfrm rot="10800000">
            <a:off x="1949450" y="4067175"/>
            <a:ext cx="2103438" cy="0"/>
          </a:xfrm>
          <a:prstGeom prst="bentConnector2">
            <a:avLst/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Прямая соединительная линия 63"/>
          <p:cNvCxnSpPr>
            <a:cxnSpLocks noChangeShapeType="1"/>
          </p:cNvCxnSpPr>
          <p:nvPr/>
        </p:nvCxnSpPr>
        <p:spPr bwMode="auto">
          <a:xfrm rot="10800000">
            <a:off x="1949450" y="2263775"/>
            <a:ext cx="2716213" cy="287338"/>
          </a:xfrm>
          <a:prstGeom prst="bentConnector3">
            <a:avLst>
              <a:gd name="adj1" fmla="val 49991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1949450" y="2708275"/>
            <a:ext cx="2500313" cy="525463"/>
          </a:xfrm>
          <a:prstGeom prst="bentConnector3">
            <a:avLst>
              <a:gd name="adj1" fmla="val 50009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1971675" y="4365625"/>
            <a:ext cx="4675188" cy="822325"/>
          </a:xfrm>
          <a:prstGeom prst="bentConnector3">
            <a:avLst>
              <a:gd name="adj1" fmla="val 100556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58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5789613"/>
            <a:ext cx="19383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" name="TextBox 57"/>
          <p:cNvSpPr/>
          <p:nvPr/>
        </p:nvSpPr>
        <p:spPr>
          <a:xfrm>
            <a:off x="7330059" y="5773738"/>
            <a:ext cx="214890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ru-RU" sz="1400" b="1" spc="-1" dirty="0">
                <a:solidFill>
                  <a:srgbClr val="FFFFFF"/>
                </a:solidFill>
                <a:latin typeface="+mj-lt"/>
                <a:ea typeface="Lato"/>
                <a:cs typeface="Times New Roman" pitchFamily="18" charset="0"/>
              </a:rPr>
              <a:t>ИТОГО: 14 147 объектов</a:t>
            </a:r>
            <a:endParaRPr lang="ru-RU" sz="1400" spc="-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8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2F0FD623-216A-4195-83F7-1060D179F02C}" type="slidenum">
              <a:rPr/>
              <a:pPr>
                <a:defRPr/>
              </a:pPr>
              <a:t>3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900" b="1" dirty="0" smtClean="0">
                <a:solidFill>
                  <a:srgbClr val="FFFFFF"/>
                </a:solidFill>
                <a:latin typeface="Lato" charset="0"/>
              </a:rPr>
              <a:t>ПОКАЗАТЕЛИ НАДЗОРНОЙ ДЕЯТЕЛЬНОСТИ. ПБ</a:t>
            </a:r>
            <a:endParaRPr lang="ru-RU" sz="1900" dirty="0" smtClean="0"/>
          </a:p>
        </p:txBody>
      </p:sp>
      <p:pic>
        <p:nvPicPr>
          <p:cNvPr id="1126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90" name="Таблица 20"/>
          <p:cNvGraphicFramePr/>
          <p:nvPr/>
        </p:nvGraphicFramePr>
        <p:xfrm>
          <a:off x="546100" y="1514475"/>
          <a:ext cx="8815388" cy="4649787"/>
        </p:xfrm>
        <a:graphic>
          <a:graphicData uri="http://schemas.openxmlformats.org/drawingml/2006/table">
            <a:tbl>
              <a:tblPr/>
              <a:tblGrid>
                <a:gridCol w="612875"/>
                <a:gridCol w="3709297"/>
                <a:gridCol w="1124204"/>
                <a:gridCol w="1124204"/>
                <a:gridCol w="1122404"/>
                <a:gridCol w="1122404"/>
              </a:tblGrid>
              <a:tr h="714244"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chemeClr val="lt1"/>
                          </a:solidFill>
                          <a:latin typeface="Lato"/>
                        </a:rPr>
                        <a:t>N</a:t>
                      </a:r>
                      <a:r>
                        <a:rPr lang="ru-RU" sz="1100" b="1" strike="noStrike" spc="-1" dirty="0">
                          <a:solidFill>
                            <a:schemeClr val="lt1"/>
                          </a:solidFill>
                          <a:latin typeface="Lato"/>
                        </a:rPr>
                        <a:t> п\п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chemeClr val="lt1"/>
                          </a:solidFill>
                          <a:latin typeface="Lato"/>
                        </a:rPr>
                        <a:t>  </a:t>
                      </a:r>
                      <a:r>
                        <a:rPr lang="ru-RU" sz="1100" b="1" strike="noStrike" spc="-1" dirty="0">
                          <a:solidFill>
                            <a:schemeClr val="lt1"/>
                          </a:solidFill>
                          <a:latin typeface="Lato"/>
                        </a:rPr>
                        <a:t>Показатели надзорной деятельности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12 мес 2022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12 мес 2023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12 мес 2024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Динамика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23-24гг, 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(%, +/-)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1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Количество проверок</a:t>
                      </a: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 </a:t>
                      </a: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(без  приёмов и пусков)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845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570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529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 - 7 %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325082">
                <a:tc>
                  <a:txBody>
                    <a:bodyPr/>
                    <a:lstStyle/>
                    <a:p>
                      <a:endParaRPr lang="ru-RU" sz="1100" b="0" strike="noStrike" spc="-1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Плановых проверок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171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96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61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5082">
                <a:tc>
                  <a:txBody>
                    <a:bodyPr/>
                    <a:lstStyle/>
                    <a:p>
                      <a:endParaRPr lang="ru-RU" sz="1100" b="0" strike="noStrike" spc="-1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Lato Light"/>
                        </a:rPr>
                        <a:t>Внеплановых проверок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210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46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120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5082">
                <a:tc>
                  <a:txBody>
                    <a:bodyPr/>
                    <a:lstStyle/>
                    <a:p>
                      <a:endParaRPr lang="ru-RU" sz="1100" b="0" strike="noStrike" spc="-1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Постоянный надзор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464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428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348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5082">
                <a:tc>
                  <a:txBody>
                    <a:bodyPr/>
                    <a:lstStyle/>
                    <a:p>
                      <a:endParaRPr lang="ru-RU" sz="1100" b="0" strike="noStrike" spc="-1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Приёмки, пуски в эксплуатацию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4 608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5 734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4 777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2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Выявлено нарушений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7 655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6 978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7 698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+ 10 %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Общая сумма наложенных штрафов, тыс. рублей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35 114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36 535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42 356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+ 16 %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4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Общая сумма взысканных штрафов, тыс. рублей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32 152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17 655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24 453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+ 39 %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Lato Light"/>
                        </a:rPr>
                        <a:t>Административное приостановление деятельности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9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6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15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+ 150 %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  <p:sp>
        <p:nvSpPr>
          <p:cNvPr id="1091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D66216C1-4CB9-4284-97B2-48A6A983D298}" type="slidenum">
              <a:rPr/>
              <a:pPr>
                <a:defRPr/>
              </a:pPr>
              <a:t>4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defTabSz="890588"/>
            <a:r>
              <a:rPr lang="ru-RU" sz="1900" b="1" dirty="0" smtClean="0">
                <a:solidFill>
                  <a:srgbClr val="FFFFFF"/>
                </a:solidFill>
                <a:latin typeface="Lato" charset="0"/>
              </a:rPr>
              <a:t>К типичным нарушениям обязательных требований промышленной безопасности следует отнести:</a:t>
            </a:r>
            <a:endParaRPr lang="ru-RU" sz="1900" dirty="0" smtClean="0"/>
          </a:p>
        </p:txBody>
      </p:sp>
      <p:pic>
        <p:nvPicPr>
          <p:cNvPr id="1229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08C29B20-CC75-44D7-8876-701AE8FACC86}" type="slidenum">
              <a:rPr/>
              <a:pPr>
                <a:defRPr/>
              </a:pPr>
              <a:t>5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290" y="1412776"/>
            <a:ext cx="89441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нарушение в организации и осуществлении производственного контроля за соблюдением требований промышленной безопасности руководителями и специалистами предприятий;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отсутствие аттестации в области промышленной безопасности у руководителей и специалистов организаций;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необеспечение проведения экспертизы промышленной безопасности на технические устройства, здания и сооружения по истечению безопасного срока эксплуатации;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невыполнение обязательных мероприятий по результатам проведённой экспертизы промышленной безопасности зданий;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необеспечение достоверности сведений, представленных для регистрации в государственном реестре опасных производственных объектов;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нарушение правил эксплуатации оборудования, несоблюдение технологических регламентов и производственных инструкций;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нарушения требований по готовности к действиям по локализации и ликвидации последствий аварии;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непредставление ежегодных (до 1 апреля соответствующего календарного года) сведений об организации производственного контроля за соблюдением требований промышленной безопасности или несоответствие требованиям                    к форме их представления.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defTabSz="890588"/>
            <a:r>
              <a:rPr lang="ru-RU" sz="1600" b="1" dirty="0">
                <a:solidFill>
                  <a:srgbClr val="FFFFFF"/>
                </a:solidFill>
                <a:latin typeface="Lato" charset="0"/>
              </a:rPr>
              <a:t>В</a:t>
            </a:r>
            <a:r>
              <a:rPr lang="ru-RU" sz="1600" b="1" dirty="0" smtClean="0">
                <a:solidFill>
                  <a:srgbClr val="FFFFFF"/>
                </a:solidFill>
                <a:latin typeface="Lato" charset="0"/>
              </a:rPr>
              <a:t> 2024 году Северо-Западным управлением </a:t>
            </a:r>
            <a:r>
              <a:rPr lang="ru-RU" sz="1600" b="1" dirty="0" err="1" smtClean="0">
                <a:solidFill>
                  <a:srgbClr val="FFFFFF"/>
                </a:solidFill>
                <a:latin typeface="Lato" charset="0"/>
              </a:rPr>
              <a:t>Ростехнадзора</a:t>
            </a:r>
            <a:r>
              <a:rPr lang="ru-RU" sz="1600" b="1" dirty="0" smtClean="0">
                <a:solidFill>
                  <a:srgbClr val="FFFFFF"/>
                </a:solidFill>
                <a:latin typeface="Lato" charset="0"/>
              </a:rPr>
              <a:t> на постоянной основе реализовывались следующие </a:t>
            </a:r>
            <a:r>
              <a:rPr lang="ru-RU" sz="1600" b="1" dirty="0">
                <a:solidFill>
                  <a:srgbClr val="FFFFFF"/>
                </a:solidFill>
                <a:latin typeface="Lato" charset="0"/>
              </a:rPr>
              <a:t>профилактические мероприятия в области промышленной безопасности:</a:t>
            </a:r>
            <a:endParaRPr lang="ru-RU" sz="1600" dirty="0" smtClean="0"/>
          </a:p>
        </p:txBody>
      </p:sp>
      <p:pic>
        <p:nvPicPr>
          <p:cNvPr id="1229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08C29B20-CC75-44D7-8876-701AE8FACC86}" type="slidenum">
              <a:rPr/>
              <a:pPr>
                <a:defRPr/>
              </a:pPr>
              <a:t>6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26115041"/>
              </p:ext>
            </p:extLst>
          </p:nvPr>
        </p:nvGraphicFramePr>
        <p:xfrm>
          <a:off x="489298" y="1844824"/>
          <a:ext cx="9145016" cy="440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947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Picture 2" descr="C:\Users\Илья\Desktop\ростехнадзорВерхний колонтитул.png"/>
          <p:cNvPicPr/>
          <p:nvPr/>
        </p:nvPicPr>
        <p:blipFill>
          <a:blip r:embed="rId2"/>
          <a:stretch/>
        </p:blipFill>
        <p:spPr>
          <a:xfrm>
            <a:off x="0" y="366840"/>
            <a:ext cx="9907348" cy="958320"/>
          </a:xfrm>
          <a:prstGeom prst="rect">
            <a:avLst/>
          </a:prstGeom>
          <a:ln w="0">
            <a:noFill/>
          </a:ln>
        </p:spPr>
      </p:pic>
      <p:sp>
        <p:nvSpPr>
          <p:cNvPr id="1093" name="PlaceHolder 1"/>
          <p:cNvSpPr>
            <a:spLocks noGrp="1"/>
          </p:cNvSpPr>
          <p:nvPr>
            <p:ph type="title"/>
          </p:nvPr>
        </p:nvSpPr>
        <p:spPr>
          <a:xfrm>
            <a:off x="428829" y="368280"/>
            <a:ext cx="7566973" cy="960120"/>
          </a:xfrm>
          <a:prstGeom prst="rect">
            <a:avLst/>
          </a:prstGeom>
          <a:noFill/>
          <a:ln w="0">
            <a:noFill/>
          </a:ln>
        </p:spPr>
        <p:txBody>
          <a:bodyPr lIns="89280" tIns="44640" rIns="89280" bIns="44640" numCol="1" spcCol="0" anchor="ctr">
            <a:noAutofit/>
          </a:bodyPr>
          <a:lstStyle/>
          <a:p>
            <a:pPr indent="0" defTabSz="892080">
              <a:lnSpc>
                <a:spcPct val="100000"/>
              </a:lnSpc>
              <a:buNone/>
            </a:pPr>
            <a:r>
              <a:rPr lang="ru-RU" sz="1900" b="1" strike="noStrike" spc="-1" dirty="0">
                <a:solidFill>
                  <a:schemeClr val="lt1"/>
                </a:solidFill>
                <a:latin typeface="Lato"/>
                <a:ea typeface="Lato"/>
              </a:rPr>
              <a:t>ПОКАЗАТЕЛИ НАДЗОРНОЙ ДЕЯТЕЛЬНОСТИ. ЭНЕРГЕТИКА</a:t>
            </a:r>
            <a:endParaRPr lang="ru-RU" sz="19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94" name="Picture 3" descr="C:\Users\Илья\Desktop\Герб цветной.png"/>
          <p:cNvPicPr/>
          <p:nvPr/>
        </p:nvPicPr>
        <p:blipFill>
          <a:blip r:embed="rId3"/>
          <a:stretch/>
        </p:blipFill>
        <p:spPr>
          <a:xfrm>
            <a:off x="8627703" y="460440"/>
            <a:ext cx="733077" cy="763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95" name="Таблица 20"/>
          <p:cNvGraphicFramePr/>
          <p:nvPr/>
        </p:nvGraphicFramePr>
        <p:xfrm>
          <a:off x="535046" y="1665360"/>
          <a:ext cx="8814572" cy="4335120"/>
        </p:xfrm>
        <a:graphic>
          <a:graphicData uri="http://schemas.openxmlformats.org/drawingml/2006/table">
            <a:tbl>
              <a:tblPr/>
              <a:tblGrid>
                <a:gridCol w="612818"/>
                <a:gridCol w="3708954"/>
                <a:gridCol w="1124100"/>
                <a:gridCol w="1124100"/>
                <a:gridCol w="1122300"/>
                <a:gridCol w="1122300"/>
              </a:tblGrid>
              <a:tr h="774360"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chemeClr val="lt1"/>
                          </a:solidFill>
                          <a:latin typeface="Lato"/>
                        </a:rPr>
                        <a:t>N</a:t>
                      </a: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Lato"/>
                        </a:rPr>
                        <a:t> п\п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chemeClr val="lt1"/>
                          </a:solidFill>
                          <a:latin typeface="Lato"/>
                        </a:rPr>
                        <a:t>  </a:t>
                      </a: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Lato"/>
                        </a:rPr>
                        <a:t>Показатели надзорной деятельности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Lato"/>
                        </a:rPr>
                        <a:t>12 мес 2022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Lato"/>
                        </a:rPr>
                        <a:t>12 мес 2023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Lato"/>
                        </a:rPr>
                        <a:t>12 мес 2024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Динамика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23-24гг, 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(%, +/-)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1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Количество проверок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270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58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99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+ 71 %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352080">
                <a:tc>
                  <a:txBody>
                    <a:bodyPr/>
                    <a:lstStyle/>
                    <a:p>
                      <a:endParaRPr lang="ru-RU" sz="1100" b="0" strike="noStrike" spc="-1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Плановых проверок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116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41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32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2080">
                <a:tc>
                  <a:txBody>
                    <a:bodyPr/>
                    <a:lstStyle/>
                    <a:p>
                      <a:endParaRPr lang="ru-RU" sz="1100" b="0" strike="noStrike" spc="-1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Внеплановых проверок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154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17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67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2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Выявлено нарушений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15 725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29 235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26 662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- 9 %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Общая сумма наложенных штрафов, тыс. рублей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2 119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3 050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2 412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- 21 %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4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Общая сумма взысканных штрафов, тыс. рублей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2 162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1 366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1 566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Lato"/>
                        </a:rPr>
                        <a:t>+ 15 %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Lato Light"/>
                        </a:rPr>
                        <a:t>Административное приостановление деятельности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1" strike="noStrike" spc="-1">
                          <a:solidFill>
                            <a:schemeClr val="dk1"/>
                          </a:solidFill>
                          <a:latin typeface="Lato Light"/>
                        </a:rPr>
                        <a:t>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strike="noStrike" spc="-1">
                        <a:solidFill>
                          <a:schemeClr val="lt1"/>
                        </a:solidFill>
                        <a:latin typeface="Lato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  <p:sp>
        <p:nvSpPr>
          <p:cNvPr id="1096" name="PlaceHolder 2"/>
          <p:cNvSpPr>
            <a:spLocks noGrp="1"/>
          </p:cNvSpPr>
          <p:nvPr>
            <p:ph type="sldNum" idx="4294967295"/>
          </p:nvPr>
        </p:nvSpPr>
        <p:spPr>
          <a:xfrm>
            <a:off x="7100338" y="6356520"/>
            <a:ext cx="2311571" cy="364680"/>
          </a:xfrm>
          <a:prstGeom prst="rect">
            <a:avLst/>
          </a:prstGeom>
          <a:noFill/>
          <a:ln w="0">
            <a:noFill/>
          </a:ln>
        </p:spPr>
        <p:txBody>
          <a:bodyPr lIns="89280" tIns="44640" rIns="89280" bIns="44640" anchor="ctr"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892800">
              <a:lnSpc>
                <a:spcPct val="100000"/>
              </a:lnSpc>
              <a:buNone/>
            </a:pPr>
            <a:fld id="{688B6469-CD27-41A8-B986-042DA083248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259913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Picture 2" descr="C:\Users\Илья\Desktop\ростехнадзорВерхний колонтитул.png"/>
          <p:cNvPicPr/>
          <p:nvPr/>
        </p:nvPicPr>
        <p:blipFill>
          <a:blip r:embed="rId2"/>
          <a:stretch/>
        </p:blipFill>
        <p:spPr>
          <a:xfrm>
            <a:off x="0" y="366840"/>
            <a:ext cx="9907348" cy="958320"/>
          </a:xfrm>
          <a:prstGeom prst="rect">
            <a:avLst/>
          </a:prstGeom>
          <a:ln w="0">
            <a:noFill/>
          </a:ln>
        </p:spPr>
      </p:pic>
      <p:sp>
        <p:nvSpPr>
          <p:cNvPr id="1093" name="PlaceHolder 1"/>
          <p:cNvSpPr>
            <a:spLocks noGrp="1"/>
          </p:cNvSpPr>
          <p:nvPr>
            <p:ph type="title"/>
          </p:nvPr>
        </p:nvSpPr>
        <p:spPr>
          <a:xfrm>
            <a:off x="428829" y="368280"/>
            <a:ext cx="7566973" cy="960120"/>
          </a:xfrm>
          <a:prstGeom prst="rect">
            <a:avLst/>
          </a:prstGeom>
          <a:noFill/>
          <a:ln w="0">
            <a:noFill/>
          </a:ln>
        </p:spPr>
        <p:txBody>
          <a:bodyPr lIns="89280" tIns="44640" rIns="89280" bIns="44640" numCol="1" spcCol="0" anchor="ctr">
            <a:noAutofit/>
          </a:bodyPr>
          <a:lstStyle/>
          <a:p>
            <a:pPr indent="0" algn="l" defTabSz="892080">
              <a:lnSpc>
                <a:spcPct val="100000"/>
              </a:lnSpc>
              <a:buNone/>
            </a:pPr>
            <a:r>
              <a:rPr lang="ru-RU" sz="1900" b="1" spc="-1" dirty="0">
                <a:solidFill>
                  <a:schemeClr val="lt1"/>
                </a:solidFill>
                <a:latin typeface="Lato"/>
                <a:ea typeface="Lato"/>
              </a:rPr>
              <a:t>К типичным нарушениям обязательных требований в рамках федерального государственного энергетического надзора следует </a:t>
            </a:r>
            <a:r>
              <a:rPr lang="ru-RU" sz="1900" b="1" spc="-1" dirty="0" smtClean="0">
                <a:solidFill>
                  <a:schemeClr val="lt1"/>
                </a:solidFill>
                <a:latin typeface="Lato"/>
                <a:ea typeface="Lato"/>
              </a:rPr>
              <a:t>отнести:</a:t>
            </a:r>
            <a:endParaRPr lang="ru-RU" sz="19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94" name="Picture 3" descr="C:\Users\Илья\Desktop\Герб цветной.png"/>
          <p:cNvPicPr/>
          <p:nvPr/>
        </p:nvPicPr>
        <p:blipFill>
          <a:blip r:embed="rId3"/>
          <a:stretch/>
        </p:blipFill>
        <p:spPr>
          <a:xfrm>
            <a:off x="8627703" y="460440"/>
            <a:ext cx="733077" cy="763200"/>
          </a:xfrm>
          <a:prstGeom prst="rect">
            <a:avLst/>
          </a:prstGeom>
          <a:ln w="0">
            <a:noFill/>
          </a:ln>
        </p:spPr>
      </p:pic>
      <p:sp>
        <p:nvSpPr>
          <p:cNvPr id="1096" name="PlaceHolder 2"/>
          <p:cNvSpPr>
            <a:spLocks noGrp="1"/>
          </p:cNvSpPr>
          <p:nvPr>
            <p:ph type="sldNum" idx="4294967295"/>
          </p:nvPr>
        </p:nvSpPr>
        <p:spPr>
          <a:xfrm>
            <a:off x="7100338" y="6356520"/>
            <a:ext cx="2311571" cy="364680"/>
          </a:xfrm>
          <a:prstGeom prst="rect">
            <a:avLst/>
          </a:prstGeom>
          <a:noFill/>
          <a:ln w="0">
            <a:noFill/>
          </a:ln>
        </p:spPr>
        <p:txBody>
          <a:bodyPr lIns="89280" tIns="44640" rIns="89280" bIns="44640" anchor="ctr"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892800">
              <a:lnSpc>
                <a:spcPct val="100000"/>
              </a:lnSpc>
              <a:buNone/>
            </a:pPr>
            <a:fld id="{688B6469-CD27-41A8-B986-042DA083248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5746" y="1628800"/>
            <a:ext cx="88714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производственные здания и сооружения не содержатся в исправном состоянии, обеспечивающем длительное, надёжное использование их по назначению, с учётом требований санитарных норм и правил, правил безопасности труда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не обеспечивается содержание воздушных линий электропередачи (далее – ВЛ) в исправном состоянии (недопустимое загнивание деревянных стоек опор ВЛ, недопустимый наклон опор, отсутствие необходимых надписей на опорах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не проводятся плановые ремонты и испытания оборудования в установленные техническими нормами сроки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не выполняются техническое обслуживание и необходимые ремонтные работы при эксплуатации тепловых энергоустановок.</a:t>
            </a:r>
          </a:p>
        </p:txBody>
      </p:sp>
    </p:spTree>
    <p:extLst>
      <p:ext uri="{BB962C8B-B14F-4D97-AF65-F5344CB8AC3E}">
        <p14:creationId xmlns:p14="http://schemas.microsoft.com/office/powerpoint/2010/main" val="374832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defTabSz="890588"/>
            <a:r>
              <a:rPr lang="ru-RU" sz="1600" b="1" dirty="0">
                <a:solidFill>
                  <a:srgbClr val="FFFFFF"/>
                </a:solidFill>
                <a:latin typeface="Lato" charset="0"/>
              </a:rPr>
              <a:t>В 2024 году Северо-Западным управлением </a:t>
            </a:r>
            <a:r>
              <a:rPr lang="ru-RU" sz="1600" b="1" dirty="0" err="1">
                <a:solidFill>
                  <a:srgbClr val="FFFFFF"/>
                </a:solidFill>
                <a:latin typeface="Lato" charset="0"/>
              </a:rPr>
              <a:t>Ростехнадзора</a:t>
            </a:r>
            <a:r>
              <a:rPr lang="ru-RU" sz="1600" b="1" dirty="0">
                <a:solidFill>
                  <a:srgbClr val="FFFFFF"/>
                </a:solidFill>
                <a:latin typeface="Lato" charset="0"/>
              </a:rPr>
              <a:t> на постоянной основе реализовывались следующие профилактические мероприятия </a:t>
            </a:r>
            <a:r>
              <a:rPr lang="ru-RU" sz="1600" b="1" dirty="0" smtClean="0">
                <a:solidFill>
                  <a:srgbClr val="FFFFFF"/>
                </a:solidFill>
                <a:latin typeface="Lato" charset="0"/>
              </a:rPr>
              <a:t>в </a:t>
            </a:r>
            <a:r>
              <a:rPr lang="ru-RU" sz="1600" b="1" spc="-1" dirty="0" smtClean="0">
                <a:solidFill>
                  <a:schemeClr val="lt1"/>
                </a:solidFill>
                <a:latin typeface="Lato"/>
                <a:ea typeface="Lato"/>
              </a:rPr>
              <a:t>рамках </a:t>
            </a:r>
            <a:r>
              <a:rPr lang="ru-RU" sz="1600" b="1" spc="-1" dirty="0">
                <a:solidFill>
                  <a:schemeClr val="lt1"/>
                </a:solidFill>
                <a:latin typeface="Lato"/>
                <a:ea typeface="Lato"/>
              </a:rPr>
              <a:t>федерального государственного энергетического </a:t>
            </a:r>
            <a:r>
              <a:rPr lang="ru-RU" sz="1600" b="1" spc="-1" dirty="0" smtClean="0">
                <a:solidFill>
                  <a:schemeClr val="lt1"/>
                </a:solidFill>
                <a:latin typeface="Lato"/>
                <a:ea typeface="Lato"/>
              </a:rPr>
              <a:t>надзора:</a:t>
            </a:r>
            <a:endParaRPr lang="ru-RU" sz="1600" dirty="0" smtClean="0"/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/>
              <a:pPr>
                <a:defRPr/>
              </a:pPr>
              <a:t>9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24914203"/>
              </p:ext>
            </p:extLst>
          </p:nvPr>
        </p:nvGraphicFramePr>
        <p:xfrm>
          <a:off x="1651264" y="1628800"/>
          <a:ext cx="6605059" cy="440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Соединительная линия уступом 4"/>
          <p:cNvCxnSpPr/>
          <p:nvPr/>
        </p:nvCxnSpPr>
        <p:spPr bwMode="auto">
          <a:xfrm>
            <a:off x="4449738" y="2564904"/>
            <a:ext cx="1440160" cy="1008112"/>
          </a:xfrm>
          <a:prstGeom prst="bentConnector3">
            <a:avLst>
              <a:gd name="adj1" fmla="val 82502"/>
            </a:avLst>
          </a:prstGeom>
          <a:solidFill>
            <a:srgbClr val="00B8FF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Соединительная линия уступом 14"/>
          <p:cNvCxnSpPr/>
          <p:nvPr/>
        </p:nvCxnSpPr>
        <p:spPr bwMode="auto">
          <a:xfrm>
            <a:off x="2433514" y="2996952"/>
            <a:ext cx="3312368" cy="2952328"/>
          </a:xfrm>
          <a:prstGeom prst="bentConnector3">
            <a:avLst>
              <a:gd name="adj1" fmla="val -31831"/>
            </a:avLst>
          </a:prstGeom>
          <a:solidFill>
            <a:srgbClr val="00B8FF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Соединительная линия уступом 20"/>
          <p:cNvCxnSpPr/>
          <p:nvPr/>
        </p:nvCxnSpPr>
        <p:spPr bwMode="auto">
          <a:xfrm rot="5400000">
            <a:off x="4953794" y="5013176"/>
            <a:ext cx="1728192" cy="144016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Прямоугольник 4"/>
          <p:cNvSpPr/>
          <p:nvPr/>
        </p:nvSpPr>
        <p:spPr>
          <a:xfrm>
            <a:off x="8187025" y="3757037"/>
            <a:ext cx="47991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dirty="0">
                <a:solidFill>
                  <a:schemeClr val="tx1"/>
                </a:solidFill>
                <a:latin typeface="a_PlakatTitul"/>
              </a:rPr>
              <a:t>305</a:t>
            </a:r>
          </a:p>
        </p:txBody>
      </p:sp>
      <p:sp>
        <p:nvSpPr>
          <p:cNvPr id="29" name="Прямоугольник 4"/>
          <p:cNvSpPr/>
          <p:nvPr/>
        </p:nvSpPr>
        <p:spPr>
          <a:xfrm>
            <a:off x="7978130" y="4323891"/>
            <a:ext cx="46619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 smtClean="0">
                <a:solidFill>
                  <a:schemeClr val="tx1"/>
                </a:solidFill>
                <a:latin typeface="a_PlakatTitul"/>
              </a:rPr>
              <a:t>114</a:t>
            </a: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717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Tahoma"/>
      </a:majorFont>
      <a:minorFont>
        <a:latin typeface="Calibri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1119</Words>
  <Application>Microsoft Office PowerPoint</Application>
  <PresentationFormat>Произвольный</PresentationFormat>
  <Paragraphs>329</Paragraphs>
  <Slides>20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Лист Microsoft Excel</vt:lpstr>
      <vt:lpstr>Презентация PowerPoint</vt:lpstr>
      <vt:lpstr>НАПРАВЛЕНИЯ КОНТРОЛЬНО-НАДЗОРНОЙ ДЕЯТЕЛЬНОСТИ</vt:lpstr>
      <vt:lpstr>КОЛИЧЕСТВО ПОДНАДЗОРНЫХ ОПАСНЫХ ПРОИЗВОДСТВЕННЫХ ОБЪЕКТОВ ПО СЗУ</vt:lpstr>
      <vt:lpstr>ПОКАЗАТЕЛИ НАДЗОРНОЙ ДЕЯТЕЛЬНОСТИ. ПБ</vt:lpstr>
      <vt:lpstr>К типичным нарушениям обязательных требований промышленной безопасности следует отнести:</vt:lpstr>
      <vt:lpstr>В 2024 году Северо-Западным управлением Ростехнадзора на постоянной основе реализовывались следующие профилактические мероприятия в области промышленной безопасности:</vt:lpstr>
      <vt:lpstr>ПОКАЗАТЕЛИ НАДЗОРНОЙ ДЕЯТЕЛЬНОСТИ. ЭНЕРГЕТИКА</vt:lpstr>
      <vt:lpstr>К типичным нарушениям обязательных требований в рамках федерального государственного энергетического надзора следует отнести:</vt:lpstr>
      <vt:lpstr>В 2024 году Северо-Западным управлением Ростехнадзора на постоянной основе реализовывались следующие профилактические мероприятия в рамках федерального государственного энергетического надзора:</vt:lpstr>
      <vt:lpstr>В 2024 году Северо-Западным управлением Ростехнадзора на постоянной основе реализовывались следующие профилактические мероприятия в рамках федерального государственного энергетического надзора:</vt:lpstr>
      <vt:lpstr>Общее количество поднадзорных Северо-Западному управлению Ростехнадзора ГТС (комплексов ГТС) составляет  702, из них:</vt:lpstr>
      <vt:lpstr>Презентация PowerPoint</vt:lpstr>
      <vt:lpstr>НАДЗОР ЗА ГТС</vt:lpstr>
      <vt:lpstr>К типичным нарушениям обязательных требований в области безопасности гидротехнических сооружений следует отнести:</vt:lpstr>
      <vt:lpstr>В 2024 году Северо-Западным управлением Ростехнадзора на постоянной основе реализовывались следующие профилактические мероприятия в области безопасности гидротехнических сооружений:</vt:lpstr>
      <vt:lpstr>ПОКАЗАТЕЛИ ДЕЯТЕЛЬНОСТИ ПРИ ОСУЩЕСТВЛЕНИИ ФЕДЕРАЛЬНОГО ГОСУДАРСТВЕННОГО СТРОИТЕЛЬНОГО НАДЗОРА</vt:lpstr>
      <vt:lpstr>К типичным нарушениям в сфере федерального государственного строительного надзора относятся: </vt:lpstr>
      <vt:lpstr>В 2024 году Северо-Западным управлением Ростехнадзора на постоянной основе реализовывались следующие профилактические мероприятия в сфере федерального государственного строительного надзора:</vt:lpstr>
      <vt:lpstr>Обобщенная информация о проведенных Северо-Западным управлением Ростехнадзора профилактических мероприятиях в 2024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Екушова Вероника Александровна</dc:creator>
  <cp:lastModifiedBy>Николаева Юлия Павловна</cp:lastModifiedBy>
  <cp:revision>53</cp:revision>
  <dcterms:modified xsi:type="dcterms:W3CDTF">2025-02-25T07:20:02Z</dcterms:modified>
</cp:coreProperties>
</file>